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3"/>
  </p:notesMasterIdLst>
  <p:sldIdLst>
    <p:sldId id="1901" r:id="rId3"/>
    <p:sldId id="2342" r:id="rId4"/>
    <p:sldId id="2360" r:id="rId5"/>
    <p:sldId id="1964" r:id="rId6"/>
    <p:sldId id="2020" r:id="rId7"/>
    <p:sldId id="2021" r:id="rId8"/>
    <p:sldId id="2022" r:id="rId9"/>
    <p:sldId id="2361" r:id="rId10"/>
    <p:sldId id="2025" r:id="rId11"/>
    <p:sldId id="2030" r:id="rId12"/>
    <p:sldId id="2319" r:id="rId13"/>
    <p:sldId id="2039" r:id="rId14"/>
    <p:sldId id="2040" r:id="rId15"/>
    <p:sldId id="2042" r:id="rId16"/>
    <p:sldId id="2399" r:id="rId17"/>
    <p:sldId id="2364" r:id="rId18"/>
    <p:sldId id="2366" r:id="rId19"/>
    <p:sldId id="2367" r:id="rId20"/>
    <p:sldId id="2370" r:id="rId21"/>
    <p:sldId id="2047" r:id="rId22"/>
    <p:sldId id="2024" r:id="rId23"/>
    <p:sldId id="2325" r:id="rId24"/>
    <p:sldId id="2031" r:id="rId25"/>
    <p:sldId id="2376" r:id="rId26"/>
    <p:sldId id="2377" r:id="rId27"/>
    <p:sldId id="2378" r:id="rId28"/>
    <p:sldId id="2379" r:id="rId29"/>
    <p:sldId id="2380" r:id="rId30"/>
    <p:sldId id="2381" r:id="rId31"/>
    <p:sldId id="2401" r:id="rId32"/>
    <p:sldId id="2403" r:id="rId33"/>
    <p:sldId id="2404" r:id="rId34"/>
    <p:sldId id="2405" r:id="rId35"/>
    <p:sldId id="2406" r:id="rId36"/>
    <p:sldId id="2407" r:id="rId37"/>
    <p:sldId id="2408" r:id="rId38"/>
    <p:sldId id="2032" r:id="rId39"/>
    <p:sldId id="2057" r:id="rId40"/>
    <p:sldId id="2054" r:id="rId41"/>
    <p:sldId id="2323" r:id="rId42"/>
    <p:sldId id="2324" r:id="rId43"/>
    <p:sldId id="2043" r:id="rId44"/>
    <p:sldId id="2049" r:id="rId45"/>
    <p:sldId id="2045" r:id="rId46"/>
    <p:sldId id="2048" r:id="rId47"/>
    <p:sldId id="2320" r:id="rId48"/>
    <p:sldId id="2052" r:id="rId49"/>
    <p:sldId id="2050" r:id="rId50"/>
    <p:sldId id="2055" r:id="rId51"/>
    <p:sldId id="2322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DF45-AB4C-4901-B75C-B9574077685E}">
          <p14:sldIdLst>
            <p14:sldId id="1901"/>
            <p14:sldId id="2342"/>
            <p14:sldId id="2360"/>
          </p14:sldIdLst>
        </p14:section>
        <p14:section name="Transition" id="{962BF6E2-C611-450F-9AF7-5F52B9D2DDF9}">
          <p14:sldIdLst/>
        </p14:section>
        <p14:section name="结构化方法" id="{C7E72974-DCCB-4487-B768-BEF464B4EE9A}">
          <p14:sldIdLst>
            <p14:sldId id="1964"/>
            <p14:sldId id="2020"/>
            <p14:sldId id="2021"/>
            <p14:sldId id="2022"/>
            <p14:sldId id="2361"/>
            <p14:sldId id="2025"/>
            <p14:sldId id="2030"/>
            <p14:sldId id="2319"/>
            <p14:sldId id="2039"/>
            <p14:sldId id="2040"/>
            <p14:sldId id="2042"/>
            <p14:sldId id="2399"/>
            <p14:sldId id="2364"/>
            <p14:sldId id="2366"/>
            <p14:sldId id="2367"/>
            <p14:sldId id="2370"/>
            <p14:sldId id="2047"/>
            <p14:sldId id="2024"/>
            <p14:sldId id="2325"/>
            <p14:sldId id="2031"/>
            <p14:sldId id="2376"/>
            <p14:sldId id="2377"/>
            <p14:sldId id="2378"/>
            <p14:sldId id="2379"/>
            <p14:sldId id="2380"/>
            <p14:sldId id="2381"/>
            <p14:sldId id="2401"/>
            <p14:sldId id="2403"/>
            <p14:sldId id="2404"/>
            <p14:sldId id="2405"/>
            <p14:sldId id="2406"/>
            <p14:sldId id="2407"/>
            <p14:sldId id="2408"/>
            <p14:sldId id="2032"/>
            <p14:sldId id="2057"/>
            <p14:sldId id="2054"/>
            <p14:sldId id="2323"/>
            <p14:sldId id="2324"/>
            <p14:sldId id="2043"/>
            <p14:sldId id="2049"/>
            <p14:sldId id="2045"/>
            <p14:sldId id="2048"/>
            <p14:sldId id="2320"/>
            <p14:sldId id="2052"/>
            <p14:sldId id="2050"/>
            <p14:sldId id="2055"/>
            <p14:sldId id="2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2FA7"/>
    <a:srgbClr val="81D8CF"/>
    <a:srgbClr val="4FA1D9"/>
    <a:srgbClr val="F29000"/>
    <a:srgbClr val="FF9900"/>
    <a:srgbClr val="FFCC00"/>
    <a:srgbClr val="000066"/>
    <a:srgbClr val="000099"/>
    <a:srgbClr val="8EC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3" autoAdjust="0"/>
    <p:restoredTop sz="62090" autoAdjust="0"/>
  </p:normalViewPr>
  <p:slideViewPr>
    <p:cSldViewPr snapToGrid="0">
      <p:cViewPr varScale="1">
        <p:scale>
          <a:sx n="68" d="100"/>
          <a:sy n="68" d="100"/>
        </p:scale>
        <p:origin x="2424" y="3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0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119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34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48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22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我们先从简单的图开始画吧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腾讯文档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飞机票预定系统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DFD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https://docs.qq.com/form/page/DSGR6dm1qU25ab2xi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3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918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腾讯文档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招生系统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DFD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https://docs.qq.com/form/page/DSE1UeXhEU3pIcnlJ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5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4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140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章节重点：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64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275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3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01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5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5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914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9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外部代理与系统间的数据流有哪些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5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8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6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文件我画的不对！注意一下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0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84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4EF2C8-06EF-4FEA-968F-8BA37245453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76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71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180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7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章节重点：</a:t>
            </a:r>
            <a:endParaRPr lang="en-US" altLang="zh-CN" dirty="0"/>
          </a:p>
          <a:p>
            <a:r>
              <a:rPr lang="zh-CN" altLang="en-US" b="1" dirty="0" smtClean="0"/>
              <a:t>逻辑过程</a:t>
            </a:r>
            <a:r>
              <a:rPr lang="zh-CN" altLang="en-US" dirty="0" smtClean="0"/>
              <a:t>的建模技术就是 过程建模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912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669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474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906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09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74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975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659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556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48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7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387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8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08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05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25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9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6" y="3092225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1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23909" y="2392776"/>
            <a:ext cx="954417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323911" y="1224451"/>
            <a:ext cx="9544180" cy="1018621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23909" y="2319272"/>
            <a:ext cx="514985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2B5D8F25-EDE1-457C-95A9-C9E8AE063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911" y="3184590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38" name="文本占位符 13">
            <a:extLst>
              <a:ext uri="{FF2B5EF4-FFF2-40B4-BE49-F238E27FC236}">
                <a16:creationId xmlns:a16="http://schemas.microsoft.com/office/drawing/2014/main" id="{FBECA440-8256-4205-9CB9-B66C21DEE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911" y="3480861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07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3117850"/>
            <a:ext cx="4049905" cy="784225"/>
          </a:xfrm>
        </p:spPr>
        <p:txBody>
          <a:bodyPr anchor="ctr">
            <a:norm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1" y="3902077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15EF2-14A0-4FA4-AE6B-9E898E8F493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95325" y="6235702"/>
            <a:ext cx="4114800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E22CD-1634-45B2-A601-C9E681B8AEA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235702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9EFDEE63-8253-4924-9BE3-27464BB6BEF8}"/>
              </a:ext>
            </a:extLst>
          </p:cNvPr>
          <p:cNvSpPr>
            <a:spLocks/>
          </p:cNvSpPr>
          <p:nvPr userDrawn="1"/>
        </p:nvSpPr>
        <p:spPr bwMode="auto">
          <a:xfrm>
            <a:off x="10917237" y="895350"/>
            <a:ext cx="1274763" cy="1550988"/>
          </a:xfrm>
          <a:custGeom>
            <a:avLst/>
            <a:gdLst>
              <a:gd name="connsiteX0" fmla="*/ 771417 w 1274762"/>
              <a:gd name="connsiteY0" fmla="*/ 400891 h 1550988"/>
              <a:gd name="connsiteX1" fmla="*/ 387350 w 1274762"/>
              <a:gd name="connsiteY1" fmla="*/ 785352 h 1550988"/>
              <a:gd name="connsiteX2" fmla="*/ 771417 w 1274762"/>
              <a:gd name="connsiteY2" fmla="*/ 1166527 h 1550988"/>
              <a:gd name="connsiteX3" fmla="*/ 1155485 w 1274762"/>
              <a:gd name="connsiteY3" fmla="*/ 785352 h 1550988"/>
              <a:gd name="connsiteX4" fmla="*/ 771417 w 1274762"/>
              <a:gd name="connsiteY4" fmla="*/ 400891 h 1550988"/>
              <a:gd name="connsiteX5" fmla="*/ 682786 w 1274762"/>
              <a:gd name="connsiteY5" fmla="*/ 0 h 1550988"/>
              <a:gd name="connsiteX6" fmla="*/ 869896 w 1274762"/>
              <a:gd name="connsiteY6" fmla="*/ 0 h 1550988"/>
              <a:gd name="connsiteX7" fmla="*/ 909288 w 1274762"/>
              <a:gd name="connsiteY7" fmla="*/ 213590 h 1550988"/>
              <a:gd name="connsiteX8" fmla="*/ 1060288 w 1274762"/>
              <a:gd name="connsiteY8" fmla="*/ 276023 h 1550988"/>
              <a:gd name="connsiteX9" fmla="*/ 1244116 w 1274762"/>
              <a:gd name="connsiteY9" fmla="*/ 164300 h 1550988"/>
              <a:gd name="connsiteX10" fmla="*/ 1260939 w 1274762"/>
              <a:gd name="connsiteY10" fmla="*/ 181140 h 1550988"/>
              <a:gd name="connsiteX11" fmla="*/ 1274762 w 1274762"/>
              <a:gd name="connsiteY11" fmla="*/ 194977 h 1550988"/>
              <a:gd name="connsiteX12" fmla="*/ 1274762 w 1274762"/>
              <a:gd name="connsiteY12" fmla="*/ 452207 h 1550988"/>
              <a:gd name="connsiteX13" fmla="*/ 1260529 w 1274762"/>
              <a:gd name="connsiteY13" fmla="*/ 473183 h 1550988"/>
              <a:gd name="connsiteX14" fmla="*/ 1274762 w 1274762"/>
              <a:gd name="connsiteY14" fmla="*/ 501078 h 1550988"/>
              <a:gd name="connsiteX15" fmla="*/ 1274762 w 1274762"/>
              <a:gd name="connsiteY15" fmla="*/ 1051351 h 1550988"/>
              <a:gd name="connsiteX16" fmla="*/ 1263812 w 1274762"/>
              <a:gd name="connsiteY16" fmla="*/ 1074519 h 1550988"/>
              <a:gd name="connsiteX17" fmla="*/ 1265556 w 1274762"/>
              <a:gd name="connsiteY17" fmla="*/ 1077446 h 1550988"/>
              <a:gd name="connsiteX18" fmla="*/ 1274762 w 1274762"/>
              <a:gd name="connsiteY18" fmla="*/ 1092896 h 1550988"/>
              <a:gd name="connsiteX19" fmla="*/ 1274762 w 1274762"/>
              <a:gd name="connsiteY19" fmla="*/ 1362583 h 1550988"/>
              <a:gd name="connsiteX20" fmla="*/ 1244116 w 1274762"/>
              <a:gd name="connsiteY20" fmla="*/ 1393261 h 1550988"/>
              <a:gd name="connsiteX21" fmla="*/ 1063571 w 1274762"/>
              <a:gd name="connsiteY21" fmla="*/ 1274965 h 1550988"/>
              <a:gd name="connsiteX22" fmla="*/ 912570 w 1274762"/>
              <a:gd name="connsiteY22" fmla="*/ 1340685 h 1550988"/>
              <a:gd name="connsiteX23" fmla="*/ 860048 w 1274762"/>
              <a:gd name="connsiteY23" fmla="*/ 1550988 h 1550988"/>
              <a:gd name="connsiteX24" fmla="*/ 672939 w 1274762"/>
              <a:gd name="connsiteY24" fmla="*/ 1550988 h 1550988"/>
              <a:gd name="connsiteX25" fmla="*/ 630264 w 1274762"/>
              <a:gd name="connsiteY25" fmla="*/ 1343971 h 1550988"/>
              <a:gd name="connsiteX26" fmla="*/ 462850 w 1274762"/>
              <a:gd name="connsiteY26" fmla="*/ 1274965 h 1550988"/>
              <a:gd name="connsiteX27" fmla="*/ 275741 w 1274762"/>
              <a:gd name="connsiteY27" fmla="*/ 1386689 h 1550988"/>
              <a:gd name="connsiteX28" fmla="*/ 144436 w 1274762"/>
              <a:gd name="connsiteY28" fmla="*/ 1255249 h 1550988"/>
              <a:gd name="connsiteX29" fmla="*/ 265893 w 1274762"/>
              <a:gd name="connsiteY29" fmla="*/ 1074519 h 1550988"/>
              <a:gd name="connsiteX30" fmla="*/ 200240 w 1274762"/>
              <a:gd name="connsiteY30" fmla="*/ 913506 h 1550988"/>
              <a:gd name="connsiteX31" fmla="*/ 0 w 1274762"/>
              <a:gd name="connsiteY31" fmla="*/ 864216 h 1550988"/>
              <a:gd name="connsiteX32" fmla="*/ 0 w 1274762"/>
              <a:gd name="connsiteY32" fmla="*/ 676914 h 1550988"/>
              <a:gd name="connsiteX33" fmla="*/ 200240 w 1274762"/>
              <a:gd name="connsiteY33" fmla="*/ 637482 h 1550988"/>
              <a:gd name="connsiteX34" fmla="*/ 265893 w 1274762"/>
              <a:gd name="connsiteY34" fmla="*/ 476469 h 1550988"/>
              <a:gd name="connsiteX35" fmla="*/ 154283 w 1274762"/>
              <a:gd name="connsiteY35" fmla="*/ 289167 h 1550988"/>
              <a:gd name="connsiteX36" fmla="*/ 288871 w 1274762"/>
              <a:gd name="connsiteY36" fmla="*/ 157728 h 1550988"/>
              <a:gd name="connsiteX37" fmla="*/ 466133 w 1274762"/>
              <a:gd name="connsiteY37" fmla="*/ 279309 h 1550988"/>
              <a:gd name="connsiteX38" fmla="*/ 630264 w 1274762"/>
              <a:gd name="connsiteY38" fmla="*/ 210304 h 1550988"/>
              <a:gd name="connsiteX39" fmla="*/ 682786 w 1274762"/>
              <a:gd name="connsiteY39" fmla="*/ 0 h 155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74762" h="1550988">
                <a:moveTo>
                  <a:pt x="771417" y="400891"/>
                </a:moveTo>
                <a:cubicBezTo>
                  <a:pt x="561329" y="400891"/>
                  <a:pt x="387350" y="571763"/>
                  <a:pt x="387350" y="785352"/>
                </a:cubicBezTo>
                <a:cubicBezTo>
                  <a:pt x="387350" y="995656"/>
                  <a:pt x="561329" y="1166527"/>
                  <a:pt x="771417" y="1166527"/>
                </a:cubicBezTo>
                <a:cubicBezTo>
                  <a:pt x="981506" y="1166527"/>
                  <a:pt x="1155485" y="995656"/>
                  <a:pt x="1155485" y="785352"/>
                </a:cubicBezTo>
                <a:cubicBezTo>
                  <a:pt x="1155485" y="571763"/>
                  <a:pt x="981506" y="400891"/>
                  <a:pt x="771417" y="400891"/>
                </a:cubicBezTo>
                <a:close/>
                <a:moveTo>
                  <a:pt x="682786" y="0"/>
                </a:moveTo>
                <a:cubicBezTo>
                  <a:pt x="682786" y="0"/>
                  <a:pt x="682786" y="0"/>
                  <a:pt x="869896" y="0"/>
                </a:cubicBezTo>
                <a:cubicBezTo>
                  <a:pt x="869896" y="0"/>
                  <a:pt x="869896" y="0"/>
                  <a:pt x="909288" y="213590"/>
                </a:cubicBezTo>
                <a:cubicBezTo>
                  <a:pt x="965092" y="230019"/>
                  <a:pt x="1014332" y="249735"/>
                  <a:pt x="1060288" y="276023"/>
                </a:cubicBezTo>
                <a:cubicBezTo>
                  <a:pt x="1060288" y="276023"/>
                  <a:pt x="1060288" y="276023"/>
                  <a:pt x="1244116" y="164300"/>
                </a:cubicBezTo>
                <a:cubicBezTo>
                  <a:pt x="1244116" y="164300"/>
                  <a:pt x="1244116" y="164300"/>
                  <a:pt x="1260939" y="181140"/>
                </a:cubicBezTo>
                <a:lnTo>
                  <a:pt x="1274762" y="194977"/>
                </a:lnTo>
                <a:lnTo>
                  <a:pt x="1274762" y="452207"/>
                </a:lnTo>
                <a:lnTo>
                  <a:pt x="1260529" y="473183"/>
                </a:lnTo>
                <a:lnTo>
                  <a:pt x="1274762" y="501078"/>
                </a:lnTo>
                <a:lnTo>
                  <a:pt x="1274762" y="1051351"/>
                </a:lnTo>
                <a:lnTo>
                  <a:pt x="1263812" y="1074519"/>
                </a:lnTo>
                <a:cubicBezTo>
                  <a:pt x="1263812" y="1074519"/>
                  <a:pt x="1263812" y="1074519"/>
                  <a:pt x="1265556" y="1077446"/>
                </a:cubicBezTo>
                <a:lnTo>
                  <a:pt x="1274762" y="1092896"/>
                </a:lnTo>
                <a:lnTo>
                  <a:pt x="1274762" y="1362583"/>
                </a:lnTo>
                <a:lnTo>
                  <a:pt x="1244116" y="1393261"/>
                </a:lnTo>
                <a:cubicBezTo>
                  <a:pt x="1244116" y="1393261"/>
                  <a:pt x="1244116" y="1393261"/>
                  <a:pt x="1063571" y="1274965"/>
                </a:cubicBezTo>
                <a:cubicBezTo>
                  <a:pt x="1017614" y="1301253"/>
                  <a:pt x="965092" y="1324255"/>
                  <a:pt x="912570" y="1340685"/>
                </a:cubicBezTo>
                <a:cubicBezTo>
                  <a:pt x="912570" y="1340685"/>
                  <a:pt x="912570" y="1340685"/>
                  <a:pt x="860048" y="1550988"/>
                </a:cubicBezTo>
                <a:cubicBezTo>
                  <a:pt x="860048" y="1550988"/>
                  <a:pt x="860048" y="1550988"/>
                  <a:pt x="672939" y="1550988"/>
                </a:cubicBezTo>
                <a:cubicBezTo>
                  <a:pt x="672939" y="1550988"/>
                  <a:pt x="672939" y="1550988"/>
                  <a:pt x="630264" y="1343971"/>
                </a:cubicBezTo>
                <a:cubicBezTo>
                  <a:pt x="571177" y="1327541"/>
                  <a:pt x="515372" y="1304539"/>
                  <a:pt x="462850" y="1274965"/>
                </a:cubicBezTo>
                <a:cubicBezTo>
                  <a:pt x="462850" y="1274965"/>
                  <a:pt x="462850" y="1274965"/>
                  <a:pt x="275741" y="1386689"/>
                </a:cubicBezTo>
                <a:cubicBezTo>
                  <a:pt x="275741" y="1386689"/>
                  <a:pt x="275741" y="1386689"/>
                  <a:pt x="144436" y="1255249"/>
                </a:cubicBezTo>
                <a:cubicBezTo>
                  <a:pt x="144436" y="1255249"/>
                  <a:pt x="144436" y="1255249"/>
                  <a:pt x="265893" y="1074519"/>
                </a:cubicBezTo>
                <a:cubicBezTo>
                  <a:pt x="236349" y="1025229"/>
                  <a:pt x="213371" y="969368"/>
                  <a:pt x="200240" y="913506"/>
                </a:cubicBezTo>
                <a:cubicBezTo>
                  <a:pt x="200240" y="913506"/>
                  <a:pt x="200240" y="913506"/>
                  <a:pt x="0" y="864216"/>
                </a:cubicBezTo>
                <a:cubicBezTo>
                  <a:pt x="0" y="864216"/>
                  <a:pt x="0" y="864216"/>
                  <a:pt x="0" y="676914"/>
                </a:cubicBezTo>
                <a:cubicBezTo>
                  <a:pt x="0" y="676914"/>
                  <a:pt x="0" y="676914"/>
                  <a:pt x="200240" y="637482"/>
                </a:cubicBezTo>
                <a:cubicBezTo>
                  <a:pt x="213371" y="581621"/>
                  <a:pt x="236349" y="525759"/>
                  <a:pt x="265893" y="476469"/>
                </a:cubicBezTo>
                <a:cubicBezTo>
                  <a:pt x="265893" y="476469"/>
                  <a:pt x="265893" y="476469"/>
                  <a:pt x="154283" y="289167"/>
                </a:cubicBezTo>
                <a:cubicBezTo>
                  <a:pt x="154283" y="289167"/>
                  <a:pt x="154283" y="289167"/>
                  <a:pt x="288871" y="157728"/>
                </a:cubicBezTo>
                <a:cubicBezTo>
                  <a:pt x="288871" y="157728"/>
                  <a:pt x="288871" y="157728"/>
                  <a:pt x="466133" y="279309"/>
                </a:cubicBezTo>
                <a:cubicBezTo>
                  <a:pt x="515372" y="249735"/>
                  <a:pt x="571177" y="226733"/>
                  <a:pt x="630264" y="210304"/>
                </a:cubicBezTo>
                <a:cubicBezTo>
                  <a:pt x="630264" y="210304"/>
                  <a:pt x="630264" y="210304"/>
                  <a:pt x="682786" y="0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1" name="Freeform 42">
            <a:extLst>
              <a:ext uri="{FF2B5EF4-FFF2-40B4-BE49-F238E27FC236}">
                <a16:creationId xmlns:a16="http://schemas.microsoft.com/office/drawing/2014/main" id="{A88C33DE-DC2D-4F18-805C-BF7B662384C0}"/>
              </a:ext>
            </a:extLst>
          </p:cNvPr>
          <p:cNvSpPr>
            <a:spLocks/>
          </p:cNvSpPr>
          <p:nvPr userDrawn="1"/>
        </p:nvSpPr>
        <p:spPr bwMode="auto">
          <a:xfrm>
            <a:off x="10739437" y="2837657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C771B30-0050-47E4-AB19-D501C3F5F754}"/>
              </a:ext>
            </a:extLst>
          </p:cNvPr>
          <p:cNvSpPr>
            <a:spLocks/>
          </p:cNvSpPr>
          <p:nvPr userDrawn="1"/>
        </p:nvSpPr>
        <p:spPr bwMode="auto">
          <a:xfrm>
            <a:off x="11339513" y="4795840"/>
            <a:ext cx="857251" cy="1820318"/>
          </a:xfrm>
          <a:custGeom>
            <a:avLst/>
            <a:gdLst>
              <a:gd name="connsiteX0" fmla="*/ 857250 w 857250"/>
              <a:gd name="connsiteY0" fmla="*/ 0 h 1820318"/>
              <a:gd name="connsiteX1" fmla="*/ 857250 w 857250"/>
              <a:gd name="connsiteY1" fmla="*/ 516534 h 1820318"/>
              <a:gd name="connsiteX2" fmla="*/ 770485 w 857250"/>
              <a:gd name="connsiteY2" fmla="*/ 554281 h 1820318"/>
              <a:gd name="connsiteX3" fmla="*/ 298280 w 857250"/>
              <a:gd name="connsiteY3" fmla="*/ 759710 h 1820318"/>
              <a:gd name="connsiteX4" fmla="*/ 286696 w 857250"/>
              <a:gd name="connsiteY4" fmla="*/ 788657 h 1820318"/>
              <a:gd name="connsiteX5" fmla="*/ 315656 w 857250"/>
              <a:gd name="connsiteY5" fmla="*/ 800236 h 1820318"/>
              <a:gd name="connsiteX6" fmla="*/ 780527 w 857250"/>
              <a:gd name="connsiteY6" fmla="*/ 597997 h 1820318"/>
              <a:gd name="connsiteX7" fmla="*/ 857250 w 857250"/>
              <a:gd name="connsiteY7" fmla="*/ 564619 h 1820318"/>
              <a:gd name="connsiteX8" fmla="*/ 857250 w 857250"/>
              <a:gd name="connsiteY8" fmla="*/ 768165 h 1820318"/>
              <a:gd name="connsiteX9" fmla="*/ 756761 w 857250"/>
              <a:gd name="connsiteY9" fmla="*/ 811882 h 1820318"/>
              <a:gd name="connsiteX10" fmla="*/ 390950 w 857250"/>
              <a:gd name="connsiteY10" fmla="*/ 971025 h 1820318"/>
              <a:gd name="connsiteX11" fmla="*/ 379366 w 857250"/>
              <a:gd name="connsiteY11" fmla="*/ 999973 h 1820318"/>
              <a:gd name="connsiteX12" fmla="*/ 408325 w 857250"/>
              <a:gd name="connsiteY12" fmla="*/ 1011552 h 1820318"/>
              <a:gd name="connsiteX13" fmla="*/ 756882 w 857250"/>
              <a:gd name="connsiteY13" fmla="*/ 858900 h 1820318"/>
              <a:gd name="connsiteX14" fmla="*/ 857250 w 857250"/>
              <a:gd name="connsiteY14" fmla="*/ 814943 h 1820318"/>
              <a:gd name="connsiteX15" fmla="*/ 857250 w 857250"/>
              <a:gd name="connsiteY15" fmla="*/ 1019465 h 1820318"/>
              <a:gd name="connsiteX16" fmla="*/ 848689 w 857250"/>
              <a:gd name="connsiteY16" fmla="*/ 1023197 h 1820318"/>
              <a:gd name="connsiteX17" fmla="*/ 483619 w 857250"/>
              <a:gd name="connsiteY17" fmla="*/ 1182341 h 1820318"/>
              <a:gd name="connsiteX18" fmla="*/ 472036 w 857250"/>
              <a:gd name="connsiteY18" fmla="*/ 1211288 h 1820318"/>
              <a:gd name="connsiteX19" fmla="*/ 500995 w 857250"/>
              <a:gd name="connsiteY19" fmla="*/ 1219972 h 1820318"/>
              <a:gd name="connsiteX20" fmla="*/ 849552 w 857250"/>
              <a:gd name="connsiteY20" fmla="*/ 1068027 h 1820318"/>
              <a:gd name="connsiteX21" fmla="*/ 857250 w 857250"/>
              <a:gd name="connsiteY21" fmla="*/ 1064671 h 1820318"/>
              <a:gd name="connsiteX22" fmla="*/ 857250 w 857250"/>
              <a:gd name="connsiteY22" fmla="*/ 1270166 h 1820318"/>
              <a:gd name="connsiteX23" fmla="*/ 825212 w 857250"/>
              <a:gd name="connsiteY23" fmla="*/ 1284103 h 1820318"/>
              <a:gd name="connsiteX24" fmla="*/ 573393 w 857250"/>
              <a:gd name="connsiteY24" fmla="*/ 1393656 h 1820318"/>
              <a:gd name="connsiteX25" fmla="*/ 564705 w 857250"/>
              <a:gd name="connsiteY25" fmla="*/ 1419708 h 1820318"/>
              <a:gd name="connsiteX26" fmla="*/ 590768 w 857250"/>
              <a:gd name="connsiteY26" fmla="*/ 1431287 h 1820318"/>
              <a:gd name="connsiteX27" fmla="*/ 845382 w 857250"/>
              <a:gd name="connsiteY27" fmla="*/ 1320519 h 1820318"/>
              <a:gd name="connsiteX28" fmla="*/ 857250 w 857250"/>
              <a:gd name="connsiteY28" fmla="*/ 1315356 h 1820318"/>
              <a:gd name="connsiteX29" fmla="*/ 857250 w 857250"/>
              <a:gd name="connsiteY29" fmla="*/ 1807114 h 1820318"/>
              <a:gd name="connsiteX30" fmla="*/ 829552 w 857250"/>
              <a:gd name="connsiteY30" fmla="*/ 1815591 h 1820318"/>
              <a:gd name="connsiteX31" fmla="*/ 570497 w 857250"/>
              <a:gd name="connsiteY31" fmla="*/ 1683129 h 1820318"/>
              <a:gd name="connsiteX32" fmla="*/ 0 w 857250"/>
              <a:gd name="connsiteY32" fmla="*/ 374711 h 1820318"/>
              <a:gd name="connsiteX33" fmla="*/ 121629 w 857250"/>
              <a:gd name="connsiteY33" fmla="*/ 322606 h 1820318"/>
              <a:gd name="connsiteX34" fmla="*/ 121629 w 857250"/>
              <a:gd name="connsiteY34" fmla="*/ 392079 h 1820318"/>
              <a:gd name="connsiteX35" fmla="*/ 243258 w 857250"/>
              <a:gd name="connsiteY35" fmla="*/ 441290 h 1820318"/>
              <a:gd name="connsiteX36" fmla="*/ 292488 w 857250"/>
              <a:gd name="connsiteY36" fmla="*/ 319711 h 1820318"/>
              <a:gd name="connsiteX37" fmla="*/ 240362 w 857250"/>
              <a:gd name="connsiteY37" fmla="*/ 270501 h 1820318"/>
              <a:gd name="connsiteX38" fmla="*/ 379366 w 857250"/>
              <a:gd name="connsiteY38" fmla="*/ 209711 h 1820318"/>
              <a:gd name="connsiteX39" fmla="*/ 382262 w 857250"/>
              <a:gd name="connsiteY39" fmla="*/ 279185 h 1820318"/>
              <a:gd name="connsiteX40" fmla="*/ 503891 w 857250"/>
              <a:gd name="connsiteY40" fmla="*/ 328395 h 1820318"/>
              <a:gd name="connsiteX41" fmla="*/ 553121 w 857250"/>
              <a:gd name="connsiteY41" fmla="*/ 203922 h 1820318"/>
              <a:gd name="connsiteX42" fmla="*/ 500995 w 857250"/>
              <a:gd name="connsiteY42" fmla="*/ 154712 h 1820318"/>
              <a:gd name="connsiteX43" fmla="*/ 639999 w 857250"/>
              <a:gd name="connsiteY43" fmla="*/ 96817 h 1820318"/>
              <a:gd name="connsiteX44" fmla="*/ 639999 w 857250"/>
              <a:gd name="connsiteY44" fmla="*/ 166290 h 1820318"/>
              <a:gd name="connsiteX45" fmla="*/ 764524 w 857250"/>
              <a:gd name="connsiteY45" fmla="*/ 215501 h 1820318"/>
              <a:gd name="connsiteX46" fmla="*/ 810859 w 857250"/>
              <a:gd name="connsiteY46" fmla="*/ 91027 h 1820318"/>
              <a:gd name="connsiteX47" fmla="*/ 761628 w 857250"/>
              <a:gd name="connsiteY47" fmla="*/ 41817 h 1820318"/>
              <a:gd name="connsiteX48" fmla="*/ 854750 w 857250"/>
              <a:gd name="connsiteY48" fmla="*/ 1093 h 1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57250" h="1820318">
                <a:moveTo>
                  <a:pt x="857250" y="0"/>
                </a:moveTo>
                <a:lnTo>
                  <a:pt x="857250" y="516534"/>
                </a:lnTo>
                <a:lnTo>
                  <a:pt x="770485" y="554281"/>
                </a:lnTo>
                <a:cubicBezTo>
                  <a:pt x="633574" y="613843"/>
                  <a:pt x="477103" y="681914"/>
                  <a:pt x="298280" y="759710"/>
                </a:cubicBezTo>
                <a:cubicBezTo>
                  <a:pt x="289592" y="765499"/>
                  <a:pt x="283801" y="777078"/>
                  <a:pt x="286696" y="788657"/>
                </a:cubicBezTo>
                <a:cubicBezTo>
                  <a:pt x="292488" y="800236"/>
                  <a:pt x="304072" y="803131"/>
                  <a:pt x="315656" y="800236"/>
                </a:cubicBezTo>
                <a:cubicBezTo>
                  <a:pt x="315656" y="800236"/>
                  <a:pt x="315656" y="800236"/>
                  <a:pt x="780527" y="597997"/>
                </a:cubicBezTo>
                <a:lnTo>
                  <a:pt x="857250" y="564619"/>
                </a:lnTo>
                <a:lnTo>
                  <a:pt x="857250" y="768165"/>
                </a:lnTo>
                <a:lnTo>
                  <a:pt x="756761" y="811882"/>
                </a:lnTo>
                <a:cubicBezTo>
                  <a:pt x="646611" y="859801"/>
                  <a:pt x="525067" y="912678"/>
                  <a:pt x="390950" y="971025"/>
                </a:cubicBezTo>
                <a:cubicBezTo>
                  <a:pt x="379366" y="976815"/>
                  <a:pt x="376470" y="988394"/>
                  <a:pt x="379366" y="999973"/>
                </a:cubicBezTo>
                <a:cubicBezTo>
                  <a:pt x="385158" y="1008657"/>
                  <a:pt x="396742" y="1014446"/>
                  <a:pt x="408325" y="1011552"/>
                </a:cubicBezTo>
                <a:cubicBezTo>
                  <a:pt x="408325" y="1011552"/>
                  <a:pt x="408325" y="1011552"/>
                  <a:pt x="756882" y="858900"/>
                </a:cubicBezTo>
                <a:lnTo>
                  <a:pt x="857250" y="814943"/>
                </a:lnTo>
                <a:lnTo>
                  <a:pt x="857250" y="1019465"/>
                </a:lnTo>
                <a:lnTo>
                  <a:pt x="848689" y="1023197"/>
                </a:lnTo>
                <a:cubicBezTo>
                  <a:pt x="738763" y="1071117"/>
                  <a:pt x="617465" y="1123994"/>
                  <a:pt x="483619" y="1182341"/>
                </a:cubicBezTo>
                <a:cubicBezTo>
                  <a:pt x="472036" y="1185235"/>
                  <a:pt x="466244" y="1199709"/>
                  <a:pt x="472036" y="1211288"/>
                </a:cubicBezTo>
                <a:cubicBezTo>
                  <a:pt x="477827" y="1219972"/>
                  <a:pt x="489411" y="1225762"/>
                  <a:pt x="500995" y="1219972"/>
                </a:cubicBezTo>
                <a:cubicBezTo>
                  <a:pt x="500995" y="1219972"/>
                  <a:pt x="500995" y="1219972"/>
                  <a:pt x="849552" y="1068027"/>
                </a:cubicBezTo>
                <a:lnTo>
                  <a:pt x="857250" y="1064671"/>
                </a:lnTo>
                <a:lnTo>
                  <a:pt x="857250" y="1270166"/>
                </a:lnTo>
                <a:lnTo>
                  <a:pt x="825212" y="1284103"/>
                </a:lnTo>
                <a:cubicBezTo>
                  <a:pt x="746628" y="1318291"/>
                  <a:pt x="662805" y="1354758"/>
                  <a:pt x="573393" y="1393656"/>
                </a:cubicBezTo>
                <a:cubicBezTo>
                  <a:pt x="564705" y="1396551"/>
                  <a:pt x="558913" y="1411024"/>
                  <a:pt x="564705" y="1419708"/>
                </a:cubicBezTo>
                <a:cubicBezTo>
                  <a:pt x="567601" y="1431287"/>
                  <a:pt x="582081" y="1437077"/>
                  <a:pt x="590768" y="1431287"/>
                </a:cubicBezTo>
                <a:cubicBezTo>
                  <a:pt x="590768" y="1431287"/>
                  <a:pt x="590768" y="1431287"/>
                  <a:pt x="845382" y="1320519"/>
                </a:cubicBezTo>
                <a:lnTo>
                  <a:pt x="857250" y="1315356"/>
                </a:lnTo>
                <a:lnTo>
                  <a:pt x="857250" y="1807114"/>
                </a:lnTo>
                <a:lnTo>
                  <a:pt x="829552" y="1815591"/>
                </a:lnTo>
                <a:cubicBezTo>
                  <a:pt x="723800" y="1837002"/>
                  <a:pt x="616108" y="1784445"/>
                  <a:pt x="570497" y="1683129"/>
                </a:cubicBezTo>
                <a:cubicBezTo>
                  <a:pt x="570497" y="1683129"/>
                  <a:pt x="570497" y="1683129"/>
                  <a:pt x="0" y="374711"/>
                </a:cubicBezTo>
                <a:cubicBezTo>
                  <a:pt x="0" y="374711"/>
                  <a:pt x="0" y="374711"/>
                  <a:pt x="121629" y="322606"/>
                </a:cubicBezTo>
                <a:cubicBezTo>
                  <a:pt x="112941" y="342869"/>
                  <a:pt x="112941" y="368922"/>
                  <a:pt x="121629" y="392079"/>
                </a:cubicBezTo>
                <a:cubicBezTo>
                  <a:pt x="141900" y="438395"/>
                  <a:pt x="196923" y="461553"/>
                  <a:pt x="243258" y="441290"/>
                </a:cubicBezTo>
                <a:cubicBezTo>
                  <a:pt x="292488" y="421027"/>
                  <a:pt x="312760" y="366027"/>
                  <a:pt x="292488" y="319711"/>
                </a:cubicBezTo>
                <a:cubicBezTo>
                  <a:pt x="280905" y="293659"/>
                  <a:pt x="263529" y="279185"/>
                  <a:pt x="240362" y="270501"/>
                </a:cubicBezTo>
                <a:cubicBezTo>
                  <a:pt x="240362" y="270501"/>
                  <a:pt x="240362" y="270501"/>
                  <a:pt x="379366" y="209711"/>
                </a:cubicBezTo>
                <a:cubicBezTo>
                  <a:pt x="370678" y="229974"/>
                  <a:pt x="370678" y="256027"/>
                  <a:pt x="382262" y="279185"/>
                </a:cubicBezTo>
                <a:cubicBezTo>
                  <a:pt x="402533" y="325501"/>
                  <a:pt x="457556" y="348658"/>
                  <a:pt x="503891" y="328395"/>
                </a:cubicBezTo>
                <a:cubicBezTo>
                  <a:pt x="550225" y="308132"/>
                  <a:pt x="573393" y="253132"/>
                  <a:pt x="553121" y="203922"/>
                </a:cubicBezTo>
                <a:cubicBezTo>
                  <a:pt x="541538" y="180764"/>
                  <a:pt x="524162" y="163396"/>
                  <a:pt x="500995" y="154712"/>
                </a:cubicBezTo>
                <a:cubicBezTo>
                  <a:pt x="500995" y="154712"/>
                  <a:pt x="500995" y="154712"/>
                  <a:pt x="639999" y="96817"/>
                </a:cubicBezTo>
                <a:cubicBezTo>
                  <a:pt x="631311" y="117080"/>
                  <a:pt x="631311" y="143133"/>
                  <a:pt x="639999" y="166290"/>
                </a:cubicBezTo>
                <a:cubicBezTo>
                  <a:pt x="660271" y="212606"/>
                  <a:pt x="715293" y="235764"/>
                  <a:pt x="764524" y="215501"/>
                </a:cubicBezTo>
                <a:cubicBezTo>
                  <a:pt x="810859" y="195238"/>
                  <a:pt x="831130" y="140238"/>
                  <a:pt x="810859" y="91027"/>
                </a:cubicBezTo>
                <a:cubicBezTo>
                  <a:pt x="802171" y="67870"/>
                  <a:pt x="781899" y="50501"/>
                  <a:pt x="761628" y="41817"/>
                </a:cubicBezTo>
                <a:cubicBezTo>
                  <a:pt x="761628" y="41817"/>
                  <a:pt x="761628" y="41817"/>
                  <a:pt x="854750" y="1093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59BBF0C-06D9-43E3-8FCD-B7CDFA94249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140115" y="-29064"/>
            <a:ext cx="320675" cy="319088"/>
          </a:xfrm>
          <a:custGeom>
            <a:avLst/>
            <a:gdLst>
              <a:gd name="connsiteX0" fmla="*/ 0 w 320675"/>
              <a:gd name="connsiteY0" fmla="*/ 124317 h 319088"/>
              <a:gd name="connsiteX1" fmla="*/ 226626 w 320675"/>
              <a:gd name="connsiteY1" fmla="*/ 0 h 319088"/>
              <a:gd name="connsiteX2" fmla="*/ 320675 w 320675"/>
              <a:gd name="connsiteY2" fmla="*/ 0 h 319088"/>
              <a:gd name="connsiteX3" fmla="*/ 320675 w 320675"/>
              <a:gd name="connsiteY3" fmla="*/ 319088 h 319088"/>
              <a:gd name="connsiteX4" fmla="*/ 0 w 320675"/>
              <a:gd name="connsiteY4" fmla="*/ 319088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319088">
                <a:moveTo>
                  <a:pt x="0" y="124317"/>
                </a:moveTo>
                <a:lnTo>
                  <a:pt x="226626" y="0"/>
                </a:lnTo>
                <a:lnTo>
                  <a:pt x="320675" y="0"/>
                </a:lnTo>
                <a:lnTo>
                  <a:pt x="320675" y="319088"/>
                </a:lnTo>
                <a:lnTo>
                  <a:pt x="0" y="31908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4D4852C-D4F5-4E3D-B874-CE7DF08FF3B2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564380" y="-24442"/>
            <a:ext cx="319088" cy="531813"/>
          </a:xfrm>
          <a:custGeom>
            <a:avLst/>
            <a:gdLst>
              <a:gd name="connsiteX0" fmla="*/ 0 w 319088"/>
              <a:gd name="connsiteY0" fmla="*/ 85310 h 531813"/>
              <a:gd name="connsiteX1" fmla="*/ 162097 w 319088"/>
              <a:gd name="connsiteY1" fmla="*/ 0 h 531813"/>
              <a:gd name="connsiteX2" fmla="*/ 319088 w 319088"/>
              <a:gd name="connsiteY2" fmla="*/ 0 h 531813"/>
              <a:gd name="connsiteX3" fmla="*/ 319088 w 319088"/>
              <a:gd name="connsiteY3" fmla="*/ 531813 h 531813"/>
              <a:gd name="connsiteX4" fmla="*/ 0 w 319088"/>
              <a:gd name="connsiteY4" fmla="*/ 531813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531813">
                <a:moveTo>
                  <a:pt x="0" y="85310"/>
                </a:moveTo>
                <a:lnTo>
                  <a:pt x="162097" y="0"/>
                </a:lnTo>
                <a:lnTo>
                  <a:pt x="319088" y="0"/>
                </a:lnTo>
                <a:lnTo>
                  <a:pt x="319088" y="531813"/>
                </a:lnTo>
                <a:lnTo>
                  <a:pt x="0" y="5318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FFF0E51-C221-4174-B92D-ACB8F17B54C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989940" y="-18676"/>
            <a:ext cx="319088" cy="744538"/>
          </a:xfrm>
          <a:custGeom>
            <a:avLst/>
            <a:gdLst>
              <a:gd name="connsiteX0" fmla="*/ 0 w 319088"/>
              <a:gd name="connsiteY0" fmla="*/ 56488 h 744538"/>
              <a:gd name="connsiteX1" fmla="*/ 102976 w 319088"/>
              <a:gd name="connsiteY1" fmla="*/ 0 h 744538"/>
              <a:gd name="connsiteX2" fmla="*/ 319088 w 319088"/>
              <a:gd name="connsiteY2" fmla="*/ 0 h 744538"/>
              <a:gd name="connsiteX3" fmla="*/ 319088 w 319088"/>
              <a:gd name="connsiteY3" fmla="*/ 744538 h 744538"/>
              <a:gd name="connsiteX4" fmla="*/ 0 w 319088"/>
              <a:gd name="connsiteY4" fmla="*/ 744538 h 7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744538">
                <a:moveTo>
                  <a:pt x="0" y="56488"/>
                </a:moveTo>
                <a:lnTo>
                  <a:pt x="102976" y="0"/>
                </a:lnTo>
                <a:lnTo>
                  <a:pt x="319088" y="0"/>
                </a:lnTo>
                <a:lnTo>
                  <a:pt x="319088" y="744538"/>
                </a:lnTo>
                <a:lnTo>
                  <a:pt x="0" y="74453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F2886FC-8993-4399-8726-55CD8CF665C5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3412617" y="-14055"/>
            <a:ext cx="320675" cy="957263"/>
          </a:xfrm>
          <a:custGeom>
            <a:avLst/>
            <a:gdLst>
              <a:gd name="connsiteX0" fmla="*/ 0 w 320675"/>
              <a:gd name="connsiteY0" fmla="*/ 36701 h 957263"/>
              <a:gd name="connsiteX1" fmla="*/ 66904 w 320675"/>
              <a:gd name="connsiteY1" fmla="*/ 0 h 957263"/>
              <a:gd name="connsiteX2" fmla="*/ 320675 w 320675"/>
              <a:gd name="connsiteY2" fmla="*/ 0 h 957263"/>
              <a:gd name="connsiteX3" fmla="*/ 320675 w 320675"/>
              <a:gd name="connsiteY3" fmla="*/ 957263 h 957263"/>
              <a:gd name="connsiteX4" fmla="*/ 0 w 320675"/>
              <a:gd name="connsiteY4" fmla="*/ 957263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957263">
                <a:moveTo>
                  <a:pt x="0" y="36701"/>
                </a:moveTo>
                <a:lnTo>
                  <a:pt x="66904" y="0"/>
                </a:lnTo>
                <a:lnTo>
                  <a:pt x="320675" y="0"/>
                </a:lnTo>
                <a:lnTo>
                  <a:pt x="320675" y="957263"/>
                </a:lnTo>
                <a:lnTo>
                  <a:pt x="0" y="95726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C61EEB9-CEBC-4E97-A526-E0722E7DCE8B}"/>
              </a:ext>
            </a:extLst>
          </p:cNvPr>
          <p:cNvGrpSpPr>
            <a:grpSpLocks/>
          </p:cNvGrpSpPr>
          <p:nvPr userDrawn="1"/>
        </p:nvGrpSpPr>
        <p:grpSpPr>
          <a:xfrm>
            <a:off x="57151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BB13DD2-C4C3-41E5-8F89-0966DF3AC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1DF8193-3C6C-4B37-B7CF-814282644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34645D8-E795-49E6-BFE4-C6B3550A3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34D578A-00C0-4922-B7D8-5C3A932B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19958B4-39F4-4E94-8433-CBD923BF9282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167992" y="106686"/>
            <a:ext cx="2187791" cy="2986088"/>
          </a:xfrm>
          <a:custGeom>
            <a:avLst/>
            <a:gdLst>
              <a:gd name="connsiteX0" fmla="*/ 1657040 w 2187791"/>
              <a:gd name="connsiteY0" fmla="*/ 0 h 2986088"/>
              <a:gd name="connsiteX1" fmla="*/ 2187710 w 2187791"/>
              <a:gd name="connsiteY1" fmla="*/ 1018307 h 2986088"/>
              <a:gd name="connsiteX2" fmla="*/ 1136498 w 2187791"/>
              <a:gd name="connsiteY2" fmla="*/ 2284611 h 2986088"/>
              <a:gd name="connsiteX3" fmla="*/ 1139536 w 2187791"/>
              <a:gd name="connsiteY3" fmla="*/ 2502241 h 2986088"/>
              <a:gd name="connsiteX4" fmla="*/ 1322840 w 2187791"/>
              <a:gd name="connsiteY4" fmla="*/ 2663186 h 2986088"/>
              <a:gd name="connsiteX5" fmla="*/ 1608429 w 2187791"/>
              <a:gd name="connsiteY5" fmla="*/ 2848425 h 2986088"/>
              <a:gd name="connsiteX6" fmla="*/ 1077760 w 2187791"/>
              <a:gd name="connsiteY6" fmla="*/ 2985076 h 2986088"/>
              <a:gd name="connsiteX7" fmla="*/ 1077760 w 2187791"/>
              <a:gd name="connsiteY7" fmla="*/ 2986088 h 2986088"/>
              <a:gd name="connsiteX8" fmla="*/ 1039276 w 2187791"/>
              <a:gd name="connsiteY8" fmla="*/ 2986088 h 2986088"/>
              <a:gd name="connsiteX9" fmla="*/ 1010920 w 2187791"/>
              <a:gd name="connsiteY9" fmla="*/ 2986088 h 2986088"/>
              <a:gd name="connsiteX10" fmla="*/ 437716 w 2187791"/>
              <a:gd name="connsiteY10" fmla="*/ 2861583 h 2986088"/>
              <a:gd name="connsiteX11" fmla="*/ 679758 w 2187791"/>
              <a:gd name="connsiteY11" fmla="*/ 2670272 h 2986088"/>
              <a:gd name="connsiteX12" fmla="*/ 871163 w 2187791"/>
              <a:gd name="connsiteY12" fmla="*/ 2505277 h 2986088"/>
              <a:gd name="connsiteX13" fmla="*/ 869138 w 2187791"/>
              <a:gd name="connsiteY13" fmla="*/ 2302831 h 2986088"/>
              <a:gd name="connsiteX14" fmla="*/ 4531 w 2187791"/>
              <a:gd name="connsiteY14" fmla="*/ 1917563 h 2986088"/>
              <a:gd name="connsiteX15" fmla="*/ 0 w 2187791"/>
              <a:gd name="connsiteY15" fmla="*/ 1912361 h 2986088"/>
              <a:gd name="connsiteX16" fmla="*/ 54101 w 2187791"/>
              <a:gd name="connsiteY16" fmla="*/ 1751062 h 2986088"/>
              <a:gd name="connsiteX17" fmla="*/ 112205 w 2187791"/>
              <a:gd name="connsiteY17" fmla="*/ 1817649 h 2986088"/>
              <a:gd name="connsiteX18" fmla="*/ 929901 w 2187791"/>
              <a:gd name="connsiteY18" fmla="*/ 2156057 h 2986088"/>
              <a:gd name="connsiteX19" fmla="*/ 2040864 w 2187791"/>
              <a:gd name="connsiteY19" fmla="*/ 1020331 h 2986088"/>
              <a:gd name="connsiteX20" fmla="*/ 1571971 w 2187791"/>
              <a:gd name="connsiteY20" fmla="*/ 120456 h 2986088"/>
              <a:gd name="connsiteX21" fmla="*/ 1657040 w 2187791"/>
              <a:gd name="connsiteY21" fmla="*/ 0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87791" h="2986088">
                <a:moveTo>
                  <a:pt x="1657040" y="0"/>
                </a:moveTo>
                <a:cubicBezTo>
                  <a:pt x="1975037" y="227753"/>
                  <a:pt x="2183659" y="598230"/>
                  <a:pt x="2187710" y="1018307"/>
                </a:cubicBezTo>
                <a:cubicBezTo>
                  <a:pt x="2194799" y="1649940"/>
                  <a:pt x="1740084" y="2179338"/>
                  <a:pt x="1136498" y="2284611"/>
                </a:cubicBezTo>
                <a:cubicBezTo>
                  <a:pt x="1136498" y="2284611"/>
                  <a:pt x="1136498" y="2284611"/>
                  <a:pt x="1139536" y="2502241"/>
                </a:cubicBezTo>
                <a:cubicBezTo>
                  <a:pt x="1139536" y="2502241"/>
                  <a:pt x="1188147" y="2618647"/>
                  <a:pt x="1322840" y="2663186"/>
                </a:cubicBezTo>
                <a:cubicBezTo>
                  <a:pt x="1456520" y="2708736"/>
                  <a:pt x="1619569" y="2778581"/>
                  <a:pt x="1608429" y="2848425"/>
                </a:cubicBezTo>
                <a:cubicBezTo>
                  <a:pt x="1598302" y="2913207"/>
                  <a:pt x="1378540" y="2973941"/>
                  <a:pt x="1077760" y="2985076"/>
                </a:cubicBezTo>
                <a:cubicBezTo>
                  <a:pt x="1077760" y="2985076"/>
                  <a:pt x="1077760" y="2985076"/>
                  <a:pt x="1077760" y="2986088"/>
                </a:cubicBezTo>
                <a:cubicBezTo>
                  <a:pt x="1064594" y="2986088"/>
                  <a:pt x="1051429" y="2986088"/>
                  <a:pt x="1039276" y="2986088"/>
                </a:cubicBezTo>
                <a:cubicBezTo>
                  <a:pt x="1029149" y="2986088"/>
                  <a:pt x="1020034" y="2986088"/>
                  <a:pt x="1010920" y="2986088"/>
                </a:cubicBezTo>
                <a:cubicBezTo>
                  <a:pt x="593676" y="2985076"/>
                  <a:pt x="448856" y="2927379"/>
                  <a:pt x="437716" y="2861583"/>
                </a:cubicBezTo>
                <a:cubicBezTo>
                  <a:pt x="424550" y="2791739"/>
                  <a:pt x="546078" y="2718859"/>
                  <a:pt x="679758" y="2670272"/>
                </a:cubicBezTo>
                <a:cubicBezTo>
                  <a:pt x="812425" y="2622696"/>
                  <a:pt x="871163" y="2505277"/>
                  <a:pt x="871163" y="2505277"/>
                </a:cubicBezTo>
                <a:cubicBezTo>
                  <a:pt x="871163" y="2505277"/>
                  <a:pt x="871163" y="2505277"/>
                  <a:pt x="869138" y="2302831"/>
                </a:cubicBezTo>
                <a:cubicBezTo>
                  <a:pt x="530633" y="2290431"/>
                  <a:pt x="225470" y="2145507"/>
                  <a:pt x="4531" y="1917563"/>
                </a:cubicBezTo>
                <a:lnTo>
                  <a:pt x="0" y="1912361"/>
                </a:lnTo>
                <a:lnTo>
                  <a:pt x="54101" y="1751062"/>
                </a:lnTo>
                <a:lnTo>
                  <a:pt x="112205" y="1817649"/>
                </a:lnTo>
                <a:cubicBezTo>
                  <a:pt x="319575" y="2029844"/>
                  <a:pt x="610006" y="2159600"/>
                  <a:pt x="929901" y="2156057"/>
                </a:cubicBezTo>
                <a:cubicBezTo>
                  <a:pt x="1550704" y="2148971"/>
                  <a:pt x="2047953" y="1640830"/>
                  <a:pt x="2040864" y="1020331"/>
                </a:cubicBezTo>
                <a:cubicBezTo>
                  <a:pt x="2036813" y="648842"/>
                  <a:pt x="1852497" y="320878"/>
                  <a:pt x="1571971" y="120456"/>
                </a:cubicBezTo>
                <a:cubicBezTo>
                  <a:pt x="1571971" y="120456"/>
                  <a:pt x="1571971" y="120456"/>
                  <a:pt x="165704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FB48905-6D89-4FEF-BF54-55ABFA478CCE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219436" y="199883"/>
            <a:ext cx="1880855" cy="2014685"/>
          </a:xfrm>
          <a:custGeom>
            <a:avLst/>
            <a:gdLst>
              <a:gd name="connsiteX0" fmla="*/ 596823 w 1880854"/>
              <a:gd name="connsiteY0" fmla="*/ 1851474 h 2014685"/>
              <a:gd name="connsiteX1" fmla="*/ 596829 w 1880854"/>
              <a:gd name="connsiteY1" fmla="*/ 1851537 h 2014685"/>
              <a:gd name="connsiteX2" fmla="*/ 595691 w 1880854"/>
              <a:gd name="connsiteY2" fmla="*/ 1851664 h 2014685"/>
              <a:gd name="connsiteX3" fmla="*/ 1251510 w 1880854"/>
              <a:gd name="connsiteY3" fmla="*/ 1879897 h 2014685"/>
              <a:gd name="connsiteX4" fmla="*/ 1223178 w 1880854"/>
              <a:gd name="connsiteY4" fmla="*/ 1882935 h 2014685"/>
              <a:gd name="connsiteX5" fmla="*/ 1174608 w 1880854"/>
              <a:gd name="connsiteY5" fmla="*/ 1862678 h 2014685"/>
              <a:gd name="connsiteX6" fmla="*/ 1146275 w 1880854"/>
              <a:gd name="connsiteY6" fmla="*/ 1858627 h 2014685"/>
              <a:gd name="connsiteX7" fmla="*/ 1100741 w 1880854"/>
              <a:gd name="connsiteY7" fmla="*/ 1866730 h 2014685"/>
              <a:gd name="connsiteX8" fmla="*/ 1066338 w 1880854"/>
              <a:gd name="connsiteY8" fmla="*/ 1884961 h 2014685"/>
              <a:gd name="connsiteX9" fmla="*/ 1035982 w 1880854"/>
              <a:gd name="connsiteY9" fmla="*/ 1882935 h 2014685"/>
              <a:gd name="connsiteX10" fmla="*/ 996518 w 1880854"/>
              <a:gd name="connsiteY10" fmla="*/ 1885974 h 2014685"/>
              <a:gd name="connsiteX11" fmla="*/ 1010685 w 1880854"/>
              <a:gd name="connsiteY11" fmla="*/ 1855589 h 2014685"/>
              <a:gd name="connsiteX12" fmla="*/ 978305 w 1880854"/>
              <a:gd name="connsiteY12" fmla="*/ 1851537 h 2014685"/>
              <a:gd name="connsiteX13" fmla="*/ 957056 w 1880854"/>
              <a:gd name="connsiteY13" fmla="*/ 1876858 h 2014685"/>
              <a:gd name="connsiteX14" fmla="*/ 939854 w 1880854"/>
              <a:gd name="connsiteY14" fmla="*/ 1909268 h 2014685"/>
              <a:gd name="connsiteX15" fmla="*/ 875094 w 1880854"/>
              <a:gd name="connsiteY15" fmla="*/ 1896102 h 2014685"/>
              <a:gd name="connsiteX16" fmla="*/ 837655 w 1880854"/>
              <a:gd name="connsiteY16" fmla="*/ 1890025 h 2014685"/>
              <a:gd name="connsiteX17" fmla="*/ 839678 w 1880854"/>
              <a:gd name="connsiteY17" fmla="*/ 1878884 h 2014685"/>
              <a:gd name="connsiteX18" fmla="*/ 874082 w 1880854"/>
              <a:gd name="connsiteY18" fmla="*/ 1852550 h 2014685"/>
              <a:gd name="connsiteX19" fmla="*/ 910509 w 1880854"/>
              <a:gd name="connsiteY19" fmla="*/ 1831281 h 2014685"/>
              <a:gd name="connsiteX20" fmla="*/ 892296 w 1880854"/>
              <a:gd name="connsiteY20" fmla="*/ 1811024 h 2014685"/>
              <a:gd name="connsiteX21" fmla="*/ 874082 w 1880854"/>
              <a:gd name="connsiteY21" fmla="*/ 1827230 h 2014685"/>
              <a:gd name="connsiteX22" fmla="*/ 800215 w 1880854"/>
              <a:gd name="connsiteY22" fmla="*/ 1830268 h 2014685"/>
              <a:gd name="connsiteX23" fmla="*/ 739503 w 1880854"/>
              <a:gd name="connsiteY23" fmla="*/ 1835332 h 2014685"/>
              <a:gd name="connsiteX24" fmla="*/ 730396 w 1880854"/>
              <a:gd name="connsiteY24" fmla="*/ 1815076 h 2014685"/>
              <a:gd name="connsiteX25" fmla="*/ 686886 w 1880854"/>
              <a:gd name="connsiteY25" fmla="*/ 1836345 h 2014685"/>
              <a:gd name="connsiteX26" fmla="*/ 627185 w 1880854"/>
              <a:gd name="connsiteY26" fmla="*/ 1846473 h 2014685"/>
              <a:gd name="connsiteX27" fmla="*/ 604086 w 1880854"/>
              <a:gd name="connsiteY27" fmla="*/ 1850256 h 2014685"/>
              <a:gd name="connsiteX28" fmla="*/ 596823 w 1880854"/>
              <a:gd name="connsiteY28" fmla="*/ 1851474 h 2014685"/>
              <a:gd name="connsiteX29" fmla="*/ 596576 w 1880854"/>
              <a:gd name="connsiteY29" fmla="*/ 1849132 h 2014685"/>
              <a:gd name="connsiteX30" fmla="*/ 594806 w 1880854"/>
              <a:gd name="connsiteY30" fmla="*/ 1832294 h 2014685"/>
              <a:gd name="connsiteX31" fmla="*/ 564449 w 1880854"/>
              <a:gd name="connsiteY31" fmla="*/ 1858627 h 2014685"/>
              <a:gd name="connsiteX32" fmla="*/ 528022 w 1880854"/>
              <a:gd name="connsiteY32" fmla="*/ 1863691 h 2014685"/>
              <a:gd name="connsiteX33" fmla="*/ 523975 w 1880854"/>
              <a:gd name="connsiteY33" fmla="*/ 1905217 h 2014685"/>
              <a:gd name="connsiteX34" fmla="*/ 531058 w 1880854"/>
              <a:gd name="connsiteY34" fmla="*/ 1915345 h 2014685"/>
              <a:gd name="connsiteX35" fmla="*/ 858904 w 1880854"/>
              <a:gd name="connsiteY35" fmla="*/ 1968012 h 2014685"/>
              <a:gd name="connsiteX36" fmla="*/ 1251510 w 1880854"/>
              <a:gd name="connsiteY36" fmla="*/ 1879897 h 2014685"/>
              <a:gd name="connsiteX37" fmla="*/ 1157564 w 1880854"/>
              <a:gd name="connsiteY37" fmla="*/ 97135 h 2014685"/>
              <a:gd name="connsiteX38" fmla="*/ 866999 w 1880854"/>
              <a:gd name="connsiteY38" fmla="*/ 46683 h 2014685"/>
              <a:gd name="connsiteX39" fmla="*/ 870035 w 1880854"/>
              <a:gd name="connsiteY39" fmla="*/ 48709 h 2014685"/>
              <a:gd name="connsiteX40" fmla="*/ 855868 w 1880854"/>
              <a:gd name="connsiteY40" fmla="*/ 69978 h 2014685"/>
              <a:gd name="connsiteX41" fmla="*/ 864975 w 1880854"/>
              <a:gd name="connsiteY41" fmla="*/ 72004 h 2014685"/>
              <a:gd name="connsiteX42" fmla="*/ 907474 w 1880854"/>
              <a:gd name="connsiteY42" fmla="*/ 99350 h 2014685"/>
              <a:gd name="connsiteX43" fmla="*/ 854856 w 1880854"/>
              <a:gd name="connsiteY43" fmla="*/ 111504 h 2014685"/>
              <a:gd name="connsiteX44" fmla="*/ 789085 w 1880854"/>
              <a:gd name="connsiteY44" fmla="*/ 93273 h 2014685"/>
              <a:gd name="connsiteX45" fmla="*/ 730396 w 1880854"/>
              <a:gd name="connsiteY45" fmla="*/ 146953 h 2014685"/>
              <a:gd name="connsiteX46" fmla="*/ 698016 w 1880854"/>
              <a:gd name="connsiteY46" fmla="*/ 196581 h 2014685"/>
              <a:gd name="connsiteX47" fmla="*/ 728373 w 1880854"/>
              <a:gd name="connsiteY47" fmla="*/ 213799 h 2014685"/>
              <a:gd name="connsiteX48" fmla="*/ 756705 w 1880854"/>
              <a:gd name="connsiteY48" fmla="*/ 216838 h 2014685"/>
              <a:gd name="connsiteX49" fmla="*/ 827536 w 1880854"/>
              <a:gd name="connsiteY49" fmla="*/ 201646 h 2014685"/>
              <a:gd name="connsiteX50" fmla="*/ 846761 w 1880854"/>
              <a:gd name="connsiteY50" fmla="*/ 245197 h 2014685"/>
              <a:gd name="connsiteX51" fmla="*/ 913545 w 1880854"/>
              <a:gd name="connsiteY51" fmla="*/ 276595 h 2014685"/>
              <a:gd name="connsiteX52" fmla="*/ 954020 w 1880854"/>
              <a:gd name="connsiteY52" fmla="*/ 320146 h 2014685"/>
              <a:gd name="connsiteX53" fmla="*/ 907474 w 1880854"/>
              <a:gd name="connsiteY53" fmla="*/ 350531 h 2014685"/>
              <a:gd name="connsiteX54" fmla="*/ 861940 w 1880854"/>
              <a:gd name="connsiteY54" fmla="*/ 380916 h 2014685"/>
              <a:gd name="connsiteX55" fmla="*/ 881165 w 1880854"/>
              <a:gd name="connsiteY55" fmla="*/ 409275 h 2014685"/>
              <a:gd name="connsiteX56" fmla="*/ 928723 w 1880854"/>
              <a:gd name="connsiteY56" fmla="*/ 397121 h 2014685"/>
              <a:gd name="connsiteX57" fmla="*/ 949972 w 1880854"/>
              <a:gd name="connsiteY57" fmla="*/ 392057 h 2014685"/>
              <a:gd name="connsiteX58" fmla="*/ 1005625 w 1880854"/>
              <a:gd name="connsiteY58" fmla="*/ 381928 h 2014685"/>
              <a:gd name="connsiteX59" fmla="*/ 1011696 w 1880854"/>
              <a:gd name="connsiteY59" fmla="*/ 374839 h 2014685"/>
              <a:gd name="connsiteX60" fmla="*/ 1042053 w 1880854"/>
              <a:gd name="connsiteY60" fmla="*/ 360659 h 2014685"/>
              <a:gd name="connsiteX61" fmla="*/ 1141216 w 1880854"/>
              <a:gd name="connsiteY61" fmla="*/ 368762 h 2014685"/>
              <a:gd name="connsiteX62" fmla="*/ 1176632 w 1880854"/>
              <a:gd name="connsiteY62" fmla="*/ 401172 h 2014685"/>
              <a:gd name="connsiteX63" fmla="*/ 1189786 w 1880854"/>
              <a:gd name="connsiteY63" fmla="*/ 392057 h 2014685"/>
              <a:gd name="connsiteX64" fmla="*/ 1200916 w 1880854"/>
              <a:gd name="connsiteY64" fmla="*/ 343441 h 2014685"/>
              <a:gd name="connsiteX65" fmla="*/ 1231273 w 1880854"/>
              <a:gd name="connsiteY65" fmla="*/ 354582 h 2014685"/>
              <a:gd name="connsiteX66" fmla="*/ 1302104 w 1880854"/>
              <a:gd name="connsiteY66" fmla="*/ 309005 h 2014685"/>
              <a:gd name="connsiteX67" fmla="*/ 1341567 w 1880854"/>
              <a:gd name="connsiteY67" fmla="*/ 334326 h 2014685"/>
              <a:gd name="connsiteX68" fmla="*/ 1325377 w 1880854"/>
              <a:gd name="connsiteY68" fmla="*/ 378890 h 2014685"/>
              <a:gd name="connsiteX69" fmla="*/ 1290973 w 1880854"/>
              <a:gd name="connsiteY69" fmla="*/ 362685 h 2014685"/>
              <a:gd name="connsiteX70" fmla="*/ 1243415 w 1880854"/>
              <a:gd name="connsiteY70" fmla="*/ 405223 h 2014685"/>
              <a:gd name="connsiteX71" fmla="*/ 1250498 w 1880854"/>
              <a:gd name="connsiteY71" fmla="*/ 425480 h 2014685"/>
              <a:gd name="connsiteX72" fmla="*/ 1299068 w 1880854"/>
              <a:gd name="connsiteY72" fmla="*/ 424467 h 2014685"/>
              <a:gd name="connsiteX73" fmla="*/ 1342578 w 1880854"/>
              <a:gd name="connsiteY73" fmla="*/ 435608 h 2014685"/>
              <a:gd name="connsiteX74" fmla="*/ 1347638 w 1880854"/>
              <a:gd name="connsiteY74" fmla="*/ 454852 h 2014685"/>
              <a:gd name="connsiteX75" fmla="*/ 1389125 w 1880854"/>
              <a:gd name="connsiteY75" fmla="*/ 470044 h 2014685"/>
              <a:gd name="connsiteX76" fmla="*/ 1389125 w 1880854"/>
              <a:gd name="connsiteY76" fmla="*/ 497390 h 2014685"/>
              <a:gd name="connsiteX77" fmla="*/ 1370911 w 1880854"/>
              <a:gd name="connsiteY77" fmla="*/ 493339 h 2014685"/>
              <a:gd name="connsiteX78" fmla="*/ 1336507 w 1880854"/>
              <a:gd name="connsiteY78" fmla="*/ 500429 h 2014685"/>
              <a:gd name="connsiteX79" fmla="*/ 1302104 w 1880854"/>
              <a:gd name="connsiteY79" fmla="*/ 508531 h 2014685"/>
              <a:gd name="connsiteX80" fmla="*/ 1232284 w 1880854"/>
              <a:gd name="connsiteY80" fmla="*/ 497390 h 2014685"/>
              <a:gd name="connsiteX81" fmla="*/ 1202940 w 1880854"/>
              <a:gd name="connsiteY81" fmla="*/ 527775 h 2014685"/>
              <a:gd name="connsiteX82" fmla="*/ 1182703 w 1880854"/>
              <a:gd name="connsiteY82" fmla="*/ 527775 h 2014685"/>
              <a:gd name="connsiteX83" fmla="*/ 1140204 w 1880854"/>
              <a:gd name="connsiteY83" fmla="*/ 512583 h 2014685"/>
              <a:gd name="connsiteX84" fmla="*/ 1105801 w 1880854"/>
              <a:gd name="connsiteY84" fmla="*/ 501442 h 2014685"/>
              <a:gd name="connsiteX85" fmla="*/ 1078480 w 1880854"/>
              <a:gd name="connsiteY85" fmla="*/ 499416 h 2014685"/>
              <a:gd name="connsiteX86" fmla="*/ 1063302 w 1880854"/>
              <a:gd name="connsiteY86" fmla="*/ 445736 h 2014685"/>
              <a:gd name="connsiteX87" fmla="*/ 1047112 w 1880854"/>
              <a:gd name="connsiteY87" fmla="*/ 443711 h 2014685"/>
              <a:gd name="connsiteX88" fmla="*/ 1026875 w 1880854"/>
              <a:gd name="connsiteY88" fmla="*/ 439659 h 2014685"/>
              <a:gd name="connsiteX89" fmla="*/ 987412 w 1880854"/>
              <a:gd name="connsiteY89" fmla="*/ 446749 h 2014685"/>
              <a:gd name="connsiteX90" fmla="*/ 962115 w 1880854"/>
              <a:gd name="connsiteY90" fmla="*/ 449788 h 2014685"/>
              <a:gd name="connsiteX91" fmla="*/ 922652 w 1880854"/>
              <a:gd name="connsiteY91" fmla="*/ 456877 h 2014685"/>
              <a:gd name="connsiteX92" fmla="*/ 897355 w 1880854"/>
              <a:gd name="connsiteY92" fmla="*/ 459916 h 2014685"/>
              <a:gd name="connsiteX93" fmla="*/ 856880 w 1880854"/>
              <a:gd name="connsiteY93" fmla="*/ 497390 h 2014685"/>
              <a:gd name="connsiteX94" fmla="*/ 799204 w 1880854"/>
              <a:gd name="connsiteY94" fmla="*/ 518660 h 2014685"/>
              <a:gd name="connsiteX95" fmla="*/ 775930 w 1880854"/>
              <a:gd name="connsiteY95" fmla="*/ 529801 h 2014685"/>
              <a:gd name="connsiteX96" fmla="*/ 753669 w 1880854"/>
              <a:gd name="connsiteY96" fmla="*/ 569301 h 2014685"/>
              <a:gd name="connsiteX97" fmla="*/ 697005 w 1880854"/>
              <a:gd name="connsiteY97" fmla="*/ 635135 h 2014685"/>
              <a:gd name="connsiteX98" fmla="*/ 704088 w 1880854"/>
              <a:gd name="connsiteY98" fmla="*/ 720212 h 2014685"/>
              <a:gd name="connsiteX99" fmla="*/ 688910 w 1880854"/>
              <a:gd name="connsiteY99" fmla="*/ 764776 h 2014685"/>
              <a:gd name="connsiteX100" fmla="*/ 672720 w 1880854"/>
              <a:gd name="connsiteY100" fmla="*/ 801238 h 2014685"/>
              <a:gd name="connsiteX101" fmla="*/ 699028 w 1880854"/>
              <a:gd name="connsiteY101" fmla="*/ 828584 h 2014685"/>
              <a:gd name="connsiteX102" fmla="*/ 715218 w 1880854"/>
              <a:gd name="connsiteY102" fmla="*/ 847828 h 2014685"/>
              <a:gd name="connsiteX103" fmla="*/ 722301 w 1880854"/>
              <a:gd name="connsiteY103" fmla="*/ 882264 h 2014685"/>
              <a:gd name="connsiteX104" fmla="*/ 750634 w 1880854"/>
              <a:gd name="connsiteY104" fmla="*/ 904546 h 2014685"/>
              <a:gd name="connsiteX105" fmla="*/ 771883 w 1880854"/>
              <a:gd name="connsiteY105" fmla="*/ 936956 h 2014685"/>
              <a:gd name="connsiteX106" fmla="*/ 804263 w 1880854"/>
              <a:gd name="connsiteY106" fmla="*/ 955187 h 2014685"/>
              <a:gd name="connsiteX107" fmla="*/ 884201 w 1880854"/>
              <a:gd name="connsiteY107" fmla="*/ 956200 h 2014685"/>
              <a:gd name="connsiteX108" fmla="*/ 939854 w 1880854"/>
              <a:gd name="connsiteY108" fmla="*/ 949110 h 2014685"/>
              <a:gd name="connsiteX109" fmla="*/ 997530 w 1880854"/>
              <a:gd name="connsiteY109" fmla="*/ 929867 h 2014685"/>
              <a:gd name="connsiteX110" fmla="*/ 1029910 w 1880854"/>
              <a:gd name="connsiteY110" fmla="*/ 926828 h 2014685"/>
              <a:gd name="connsiteX111" fmla="*/ 1053183 w 1880854"/>
              <a:gd name="connsiteY111" fmla="*/ 959239 h 2014685"/>
              <a:gd name="connsiteX112" fmla="*/ 1085563 w 1880854"/>
              <a:gd name="connsiteY112" fmla="*/ 952149 h 2014685"/>
              <a:gd name="connsiteX113" fmla="*/ 1134133 w 1880854"/>
              <a:gd name="connsiteY113" fmla="*/ 972405 h 2014685"/>
              <a:gd name="connsiteX114" fmla="*/ 1125026 w 1880854"/>
              <a:gd name="connsiteY114" fmla="*/ 1021021 h 2014685"/>
              <a:gd name="connsiteX115" fmla="*/ 1126038 w 1880854"/>
              <a:gd name="connsiteY115" fmla="*/ 1039252 h 2014685"/>
              <a:gd name="connsiteX116" fmla="*/ 1131097 w 1880854"/>
              <a:gd name="connsiteY116" fmla="*/ 1106098 h 2014685"/>
              <a:gd name="connsiteX117" fmla="*/ 1154370 w 1880854"/>
              <a:gd name="connsiteY117" fmla="*/ 1138509 h 2014685"/>
              <a:gd name="connsiteX118" fmla="*/ 1170560 w 1880854"/>
              <a:gd name="connsiteY118" fmla="*/ 1160791 h 2014685"/>
              <a:gd name="connsiteX119" fmla="*/ 1196869 w 1880854"/>
              <a:gd name="connsiteY119" fmla="*/ 1197252 h 2014685"/>
              <a:gd name="connsiteX120" fmla="*/ 1203952 w 1880854"/>
              <a:gd name="connsiteY120" fmla="*/ 1234727 h 2014685"/>
              <a:gd name="connsiteX121" fmla="*/ 1172584 w 1880854"/>
              <a:gd name="connsiteY121" fmla="*/ 1269163 h 2014685"/>
              <a:gd name="connsiteX122" fmla="*/ 1156394 w 1880854"/>
              <a:gd name="connsiteY122" fmla="*/ 1317779 h 2014685"/>
              <a:gd name="connsiteX123" fmla="*/ 1145264 w 1880854"/>
              <a:gd name="connsiteY123" fmla="*/ 1348163 h 2014685"/>
              <a:gd name="connsiteX124" fmla="*/ 1166513 w 1880854"/>
              <a:gd name="connsiteY124" fmla="*/ 1378548 h 2014685"/>
              <a:gd name="connsiteX125" fmla="*/ 1196869 w 1880854"/>
              <a:gd name="connsiteY125" fmla="*/ 1417036 h 2014685"/>
              <a:gd name="connsiteX126" fmla="*/ 1203952 w 1880854"/>
              <a:gd name="connsiteY126" fmla="*/ 1453497 h 2014685"/>
              <a:gd name="connsiteX127" fmla="*/ 1204964 w 1880854"/>
              <a:gd name="connsiteY127" fmla="*/ 1481856 h 2014685"/>
              <a:gd name="connsiteX128" fmla="*/ 1221154 w 1880854"/>
              <a:gd name="connsiteY128" fmla="*/ 1518318 h 2014685"/>
              <a:gd name="connsiteX129" fmla="*/ 1242403 w 1880854"/>
              <a:gd name="connsiteY129" fmla="*/ 1566934 h 2014685"/>
              <a:gd name="connsiteX130" fmla="*/ 1253534 w 1880854"/>
              <a:gd name="connsiteY130" fmla="*/ 1566934 h 2014685"/>
              <a:gd name="connsiteX131" fmla="*/ 1307163 w 1880854"/>
              <a:gd name="connsiteY131" fmla="*/ 1542626 h 2014685"/>
              <a:gd name="connsiteX132" fmla="*/ 1372935 w 1880854"/>
              <a:gd name="connsiteY132" fmla="*/ 1514267 h 2014685"/>
              <a:gd name="connsiteX133" fmla="*/ 1382041 w 1880854"/>
              <a:gd name="connsiteY133" fmla="*/ 1486920 h 2014685"/>
              <a:gd name="connsiteX134" fmla="*/ 1425552 w 1880854"/>
              <a:gd name="connsiteY134" fmla="*/ 1449446 h 2014685"/>
              <a:gd name="connsiteX135" fmla="*/ 1461979 w 1880854"/>
              <a:gd name="connsiteY135" fmla="*/ 1395766 h 2014685"/>
              <a:gd name="connsiteX136" fmla="*/ 1461979 w 1880854"/>
              <a:gd name="connsiteY136" fmla="*/ 1361330 h 2014685"/>
              <a:gd name="connsiteX137" fmla="*/ 1493347 w 1880854"/>
              <a:gd name="connsiteY137" fmla="*/ 1349176 h 2014685"/>
              <a:gd name="connsiteX138" fmla="*/ 1507514 w 1880854"/>
              <a:gd name="connsiteY138" fmla="*/ 1325881 h 2014685"/>
              <a:gd name="connsiteX139" fmla="*/ 1547988 w 1880854"/>
              <a:gd name="connsiteY139" fmla="*/ 1286381 h 2014685"/>
              <a:gd name="connsiteX140" fmla="*/ 1531798 w 1880854"/>
              <a:gd name="connsiteY140" fmla="*/ 1248906 h 2014685"/>
              <a:gd name="connsiteX141" fmla="*/ 1561143 w 1880854"/>
              <a:gd name="connsiteY141" fmla="*/ 1211432 h 2014685"/>
              <a:gd name="connsiteX142" fmla="*/ 1558107 w 1880854"/>
              <a:gd name="connsiteY142" fmla="*/ 1147624 h 2014685"/>
              <a:gd name="connsiteX143" fmla="*/ 1558107 w 1880854"/>
              <a:gd name="connsiteY143" fmla="*/ 1103060 h 2014685"/>
              <a:gd name="connsiteX144" fmla="*/ 1578344 w 1880854"/>
              <a:gd name="connsiteY144" fmla="*/ 1077739 h 2014685"/>
              <a:gd name="connsiteX145" fmla="*/ 1587451 w 1880854"/>
              <a:gd name="connsiteY145" fmla="*/ 1027098 h 2014685"/>
              <a:gd name="connsiteX146" fmla="*/ 1618819 w 1880854"/>
              <a:gd name="connsiteY146" fmla="*/ 991649 h 2014685"/>
              <a:gd name="connsiteX147" fmla="*/ 1627926 w 1880854"/>
              <a:gd name="connsiteY147" fmla="*/ 922777 h 2014685"/>
              <a:gd name="connsiteX148" fmla="*/ 1648164 w 1880854"/>
              <a:gd name="connsiteY148" fmla="*/ 883277 h 2014685"/>
              <a:gd name="connsiteX149" fmla="*/ 1654235 w 1880854"/>
              <a:gd name="connsiteY149" fmla="*/ 836687 h 2014685"/>
              <a:gd name="connsiteX150" fmla="*/ 1632986 w 1880854"/>
              <a:gd name="connsiteY150" fmla="*/ 813392 h 2014685"/>
              <a:gd name="connsiteX151" fmla="*/ 1598582 w 1880854"/>
              <a:gd name="connsiteY151" fmla="*/ 821494 h 2014685"/>
              <a:gd name="connsiteX152" fmla="*/ 1578344 w 1880854"/>
              <a:gd name="connsiteY152" fmla="*/ 825546 h 2014685"/>
              <a:gd name="connsiteX153" fmla="*/ 1550012 w 1880854"/>
              <a:gd name="connsiteY153" fmla="*/ 817443 h 2014685"/>
              <a:gd name="connsiteX154" fmla="*/ 1550012 w 1880854"/>
              <a:gd name="connsiteY154" fmla="*/ 785033 h 2014685"/>
              <a:gd name="connsiteX155" fmla="*/ 1517632 w 1880854"/>
              <a:gd name="connsiteY155" fmla="*/ 773892 h 2014685"/>
              <a:gd name="connsiteX156" fmla="*/ 1498407 w 1880854"/>
              <a:gd name="connsiteY156" fmla="*/ 734391 h 2014685"/>
              <a:gd name="connsiteX157" fmla="*/ 1479181 w 1880854"/>
              <a:gd name="connsiteY157" fmla="*/ 697930 h 2014685"/>
              <a:gd name="connsiteX158" fmla="*/ 1451861 w 1880854"/>
              <a:gd name="connsiteY158" fmla="*/ 684763 h 2014685"/>
              <a:gd name="connsiteX159" fmla="*/ 1441742 w 1880854"/>
              <a:gd name="connsiteY159" fmla="*/ 633109 h 2014685"/>
              <a:gd name="connsiteX160" fmla="*/ 1469062 w 1880854"/>
              <a:gd name="connsiteY160" fmla="*/ 623993 h 2014685"/>
              <a:gd name="connsiteX161" fmla="*/ 1488288 w 1880854"/>
              <a:gd name="connsiteY161" fmla="*/ 640199 h 2014685"/>
              <a:gd name="connsiteX162" fmla="*/ 1506502 w 1880854"/>
              <a:gd name="connsiteY162" fmla="*/ 669571 h 2014685"/>
              <a:gd name="connsiteX163" fmla="*/ 1514597 w 1880854"/>
              <a:gd name="connsiteY163" fmla="*/ 709071 h 2014685"/>
              <a:gd name="connsiteX164" fmla="*/ 1558107 w 1880854"/>
              <a:gd name="connsiteY164" fmla="*/ 736417 h 2014685"/>
              <a:gd name="connsiteX165" fmla="*/ 1584416 w 1880854"/>
              <a:gd name="connsiteY165" fmla="*/ 770853 h 2014685"/>
              <a:gd name="connsiteX166" fmla="*/ 1646140 w 1880854"/>
              <a:gd name="connsiteY166" fmla="*/ 755661 h 2014685"/>
              <a:gd name="connsiteX167" fmla="*/ 1660306 w 1880854"/>
              <a:gd name="connsiteY167" fmla="*/ 723250 h 2014685"/>
              <a:gd name="connsiteX168" fmla="*/ 1671437 w 1880854"/>
              <a:gd name="connsiteY168" fmla="*/ 688814 h 2014685"/>
              <a:gd name="connsiteX169" fmla="*/ 1656259 w 1880854"/>
              <a:gd name="connsiteY169" fmla="*/ 645263 h 2014685"/>
              <a:gd name="connsiteX170" fmla="*/ 1656259 w 1880854"/>
              <a:gd name="connsiteY170" fmla="*/ 607788 h 2014685"/>
              <a:gd name="connsiteX171" fmla="*/ 1642092 w 1880854"/>
              <a:gd name="connsiteY171" fmla="*/ 578416 h 2014685"/>
              <a:gd name="connsiteX172" fmla="*/ 1651199 w 1880854"/>
              <a:gd name="connsiteY172" fmla="*/ 580442 h 2014685"/>
              <a:gd name="connsiteX173" fmla="*/ 1688638 w 1880854"/>
              <a:gd name="connsiteY173" fmla="*/ 593609 h 2014685"/>
              <a:gd name="connsiteX174" fmla="*/ 1713935 w 1880854"/>
              <a:gd name="connsiteY174" fmla="*/ 642224 h 2014685"/>
              <a:gd name="connsiteX175" fmla="*/ 1737208 w 1880854"/>
              <a:gd name="connsiteY175" fmla="*/ 664507 h 2014685"/>
              <a:gd name="connsiteX176" fmla="*/ 1750363 w 1880854"/>
              <a:gd name="connsiteY176" fmla="*/ 677673 h 2014685"/>
              <a:gd name="connsiteX177" fmla="*/ 1157564 w 1880854"/>
              <a:gd name="connsiteY177" fmla="*/ 97135 h 2014685"/>
              <a:gd name="connsiteX178" fmla="*/ 1159153 w 1880854"/>
              <a:gd name="connsiteY178" fmla="*/ 48626 h 2014685"/>
              <a:gd name="connsiteX179" fmla="*/ 1594534 w 1880854"/>
              <a:gd name="connsiteY179" fmla="*/ 331287 h 2014685"/>
              <a:gd name="connsiteX180" fmla="*/ 1752386 w 1880854"/>
              <a:gd name="connsiteY180" fmla="*/ 1484895 h 2014685"/>
              <a:gd name="connsiteX181" fmla="*/ 1341567 w 1880854"/>
              <a:gd name="connsiteY181" fmla="*/ 1885973 h 2014685"/>
              <a:gd name="connsiteX182" fmla="*/ 859916 w 1880854"/>
              <a:gd name="connsiteY182" fmla="*/ 2014602 h 2014685"/>
              <a:gd name="connsiteX183" fmla="*/ 20250 w 1880854"/>
              <a:gd name="connsiteY183" fmla="*/ 1580235 h 2014685"/>
              <a:gd name="connsiteX184" fmla="*/ 0 w 1880854"/>
              <a:gd name="connsiteY184" fmla="*/ 1543893 h 2014685"/>
              <a:gd name="connsiteX185" fmla="*/ 59143 w 1880854"/>
              <a:gd name="connsiteY185" fmla="*/ 1367562 h 2014685"/>
              <a:gd name="connsiteX186" fmla="*/ 69644 w 1880854"/>
              <a:gd name="connsiteY186" fmla="*/ 1375510 h 2014685"/>
              <a:gd name="connsiteX187" fmla="*/ 88870 w 1880854"/>
              <a:gd name="connsiteY187" fmla="*/ 1452484 h 2014685"/>
              <a:gd name="connsiteX188" fmla="*/ 113155 w 1880854"/>
              <a:gd name="connsiteY188" fmla="*/ 1518318 h 2014685"/>
              <a:gd name="connsiteX189" fmla="*/ 142499 w 1880854"/>
              <a:gd name="connsiteY189" fmla="*/ 1553767 h 2014685"/>
              <a:gd name="connsiteX190" fmla="*/ 164760 w 1880854"/>
              <a:gd name="connsiteY190" fmla="*/ 1592254 h 2014685"/>
              <a:gd name="connsiteX191" fmla="*/ 188033 w 1880854"/>
              <a:gd name="connsiteY191" fmla="*/ 1628716 h 2014685"/>
              <a:gd name="connsiteX192" fmla="*/ 233567 w 1880854"/>
              <a:gd name="connsiteY192" fmla="*/ 1712780 h 2014685"/>
              <a:gd name="connsiteX193" fmla="*/ 254817 w 1880854"/>
              <a:gd name="connsiteY193" fmla="*/ 1743165 h 2014685"/>
              <a:gd name="connsiteX194" fmla="*/ 315529 w 1880854"/>
              <a:gd name="connsiteY194" fmla="*/ 1778614 h 2014685"/>
              <a:gd name="connsiteX195" fmla="*/ 353980 w 1880854"/>
              <a:gd name="connsiteY195" fmla="*/ 1807986 h 2014685"/>
              <a:gd name="connsiteX196" fmla="*/ 359039 w 1880854"/>
              <a:gd name="connsiteY196" fmla="*/ 1791781 h 2014685"/>
              <a:gd name="connsiteX197" fmla="*/ 335766 w 1880854"/>
              <a:gd name="connsiteY197" fmla="*/ 1765447 h 2014685"/>
              <a:gd name="connsiteX198" fmla="*/ 310470 w 1880854"/>
              <a:gd name="connsiteY198" fmla="*/ 1732024 h 2014685"/>
              <a:gd name="connsiteX199" fmla="*/ 296304 w 1880854"/>
              <a:gd name="connsiteY199" fmla="*/ 1702652 h 2014685"/>
              <a:gd name="connsiteX200" fmla="*/ 267971 w 1880854"/>
              <a:gd name="connsiteY200" fmla="*/ 1665178 h 2014685"/>
              <a:gd name="connsiteX201" fmla="*/ 280114 w 1880854"/>
              <a:gd name="connsiteY201" fmla="*/ 1641883 h 2014685"/>
              <a:gd name="connsiteX202" fmla="*/ 291244 w 1880854"/>
              <a:gd name="connsiteY202" fmla="*/ 1625677 h 2014685"/>
              <a:gd name="connsiteX203" fmla="*/ 280114 w 1880854"/>
              <a:gd name="connsiteY203" fmla="*/ 1587190 h 2014685"/>
              <a:gd name="connsiteX204" fmla="*/ 303387 w 1880854"/>
              <a:gd name="connsiteY204" fmla="*/ 1504138 h 2014685"/>
              <a:gd name="connsiteX205" fmla="*/ 302375 w 1880854"/>
              <a:gd name="connsiteY205" fmla="*/ 1457548 h 2014685"/>
              <a:gd name="connsiteX206" fmla="*/ 330707 w 1880854"/>
              <a:gd name="connsiteY206" fmla="*/ 1437292 h 2014685"/>
              <a:gd name="connsiteX207" fmla="*/ 370170 w 1880854"/>
              <a:gd name="connsiteY207" fmla="*/ 1407920 h 2014685"/>
              <a:gd name="connsiteX208" fmla="*/ 365111 w 1880854"/>
              <a:gd name="connsiteY208" fmla="*/ 1381587 h 2014685"/>
              <a:gd name="connsiteX209" fmla="*/ 378265 w 1880854"/>
              <a:gd name="connsiteY209" fmla="*/ 1355253 h 2014685"/>
              <a:gd name="connsiteX210" fmla="*/ 379277 w 1880854"/>
              <a:gd name="connsiteY210" fmla="*/ 1315753 h 2014685"/>
              <a:gd name="connsiteX211" fmla="*/ 365111 w 1880854"/>
              <a:gd name="connsiteY211" fmla="*/ 1281317 h 2014685"/>
              <a:gd name="connsiteX212" fmla="*/ 371182 w 1880854"/>
              <a:gd name="connsiteY212" fmla="*/ 1247894 h 2014685"/>
              <a:gd name="connsiteX213" fmla="*/ 398503 w 1880854"/>
              <a:gd name="connsiteY213" fmla="*/ 1207381 h 2014685"/>
              <a:gd name="connsiteX214" fmla="*/ 413681 w 1880854"/>
              <a:gd name="connsiteY214" fmla="*/ 1168893 h 2014685"/>
              <a:gd name="connsiteX215" fmla="*/ 397491 w 1880854"/>
              <a:gd name="connsiteY215" fmla="*/ 1148637 h 2014685"/>
              <a:gd name="connsiteX216" fmla="*/ 359040 w 1880854"/>
              <a:gd name="connsiteY216" fmla="*/ 1127368 h 2014685"/>
              <a:gd name="connsiteX217" fmla="*/ 332731 w 1880854"/>
              <a:gd name="connsiteY217" fmla="*/ 1095970 h 2014685"/>
              <a:gd name="connsiteX218" fmla="*/ 285173 w 1880854"/>
              <a:gd name="connsiteY218" fmla="*/ 1092931 h 2014685"/>
              <a:gd name="connsiteX219" fmla="*/ 275054 w 1880854"/>
              <a:gd name="connsiteY219" fmla="*/ 1077739 h 2014685"/>
              <a:gd name="connsiteX220" fmla="*/ 236603 w 1880854"/>
              <a:gd name="connsiteY220" fmla="*/ 1062547 h 2014685"/>
              <a:gd name="connsiteX221" fmla="*/ 230532 w 1880854"/>
              <a:gd name="connsiteY221" fmla="*/ 1041277 h 2014685"/>
              <a:gd name="connsiteX222" fmla="*/ 202199 w 1880854"/>
              <a:gd name="connsiteY222" fmla="*/ 1037226 h 2014685"/>
              <a:gd name="connsiteX223" fmla="*/ 196128 w 1880854"/>
              <a:gd name="connsiteY223" fmla="*/ 1018995 h 2014685"/>
              <a:gd name="connsiteX224" fmla="*/ 194104 w 1880854"/>
              <a:gd name="connsiteY224" fmla="*/ 990636 h 2014685"/>
              <a:gd name="connsiteX225" fmla="*/ 191069 w 1880854"/>
              <a:gd name="connsiteY225" fmla="*/ 978102 h 2014685"/>
              <a:gd name="connsiteX226" fmla="*/ 190147 w 1880854"/>
              <a:gd name="connsiteY226" fmla="*/ 976978 h 2014685"/>
              <a:gd name="connsiteX227" fmla="*/ 495136 w 1880854"/>
              <a:gd name="connsiteY227" fmla="*/ 67663 h 2014685"/>
              <a:gd name="connsiteX228" fmla="*/ 634160 w 1880854"/>
              <a:gd name="connsiteY228" fmla="*/ 22771 h 2014685"/>
              <a:gd name="connsiteX229" fmla="*/ 836643 w 1880854"/>
              <a:gd name="connsiteY229" fmla="*/ 93 h 2014685"/>
              <a:gd name="connsiteX230" fmla="*/ 1159153 w 1880854"/>
              <a:gd name="connsiteY230" fmla="*/ 48626 h 20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880854" h="2014685">
                <a:moveTo>
                  <a:pt x="596823" y="1851474"/>
                </a:moveTo>
                <a:lnTo>
                  <a:pt x="596829" y="1851537"/>
                </a:lnTo>
                <a:cubicBezTo>
                  <a:pt x="596829" y="1851537"/>
                  <a:pt x="593541" y="1852044"/>
                  <a:pt x="595691" y="1851664"/>
                </a:cubicBezTo>
                <a:close/>
                <a:moveTo>
                  <a:pt x="1251510" y="1879897"/>
                </a:moveTo>
                <a:cubicBezTo>
                  <a:pt x="1239368" y="1879897"/>
                  <a:pt x="1226213" y="1880909"/>
                  <a:pt x="1223178" y="1882935"/>
                </a:cubicBezTo>
                <a:cubicBezTo>
                  <a:pt x="1216095" y="1887999"/>
                  <a:pt x="1180679" y="1862679"/>
                  <a:pt x="1174608" y="1862678"/>
                </a:cubicBezTo>
                <a:cubicBezTo>
                  <a:pt x="1167525" y="1863691"/>
                  <a:pt x="1153358" y="1860653"/>
                  <a:pt x="1146275" y="1858627"/>
                </a:cubicBezTo>
                <a:cubicBezTo>
                  <a:pt x="1139192" y="1856601"/>
                  <a:pt x="1116931" y="1863691"/>
                  <a:pt x="1100741" y="1866730"/>
                </a:cubicBezTo>
                <a:cubicBezTo>
                  <a:pt x="1084551" y="1868755"/>
                  <a:pt x="1082528" y="1868755"/>
                  <a:pt x="1066338" y="1884961"/>
                </a:cubicBezTo>
                <a:cubicBezTo>
                  <a:pt x="1050148" y="1901166"/>
                  <a:pt x="1047112" y="1882935"/>
                  <a:pt x="1035982" y="1882935"/>
                </a:cubicBezTo>
                <a:cubicBezTo>
                  <a:pt x="1024851" y="1882935"/>
                  <a:pt x="996518" y="1885974"/>
                  <a:pt x="996518" y="1885974"/>
                </a:cubicBezTo>
                <a:cubicBezTo>
                  <a:pt x="996518" y="1885974"/>
                  <a:pt x="996518" y="1885974"/>
                  <a:pt x="1010685" y="1855589"/>
                </a:cubicBezTo>
                <a:cubicBezTo>
                  <a:pt x="1010685" y="1855589"/>
                  <a:pt x="994495" y="1851537"/>
                  <a:pt x="978305" y="1851537"/>
                </a:cubicBezTo>
                <a:cubicBezTo>
                  <a:pt x="962115" y="1851537"/>
                  <a:pt x="964139" y="1865717"/>
                  <a:pt x="957056" y="1876858"/>
                </a:cubicBezTo>
                <a:cubicBezTo>
                  <a:pt x="950984" y="1889012"/>
                  <a:pt x="947949" y="1891038"/>
                  <a:pt x="939854" y="1909268"/>
                </a:cubicBezTo>
                <a:cubicBezTo>
                  <a:pt x="930747" y="1928512"/>
                  <a:pt x="891284" y="1898127"/>
                  <a:pt x="875094" y="1896102"/>
                </a:cubicBezTo>
                <a:cubicBezTo>
                  <a:pt x="858904" y="1894076"/>
                  <a:pt x="851821" y="1897114"/>
                  <a:pt x="837655" y="1890025"/>
                </a:cubicBezTo>
                <a:cubicBezTo>
                  <a:pt x="823488" y="1882935"/>
                  <a:pt x="839678" y="1878884"/>
                  <a:pt x="839678" y="1878884"/>
                </a:cubicBezTo>
                <a:cubicBezTo>
                  <a:pt x="839678" y="1878884"/>
                  <a:pt x="839678" y="1878884"/>
                  <a:pt x="874082" y="1852550"/>
                </a:cubicBezTo>
                <a:cubicBezTo>
                  <a:pt x="874082" y="1852550"/>
                  <a:pt x="874082" y="1852550"/>
                  <a:pt x="910509" y="1831281"/>
                </a:cubicBezTo>
                <a:cubicBezTo>
                  <a:pt x="910509" y="1831281"/>
                  <a:pt x="903426" y="1813050"/>
                  <a:pt x="892296" y="1811024"/>
                </a:cubicBezTo>
                <a:cubicBezTo>
                  <a:pt x="880153" y="1808999"/>
                  <a:pt x="881165" y="1820140"/>
                  <a:pt x="874082" y="1827230"/>
                </a:cubicBezTo>
                <a:cubicBezTo>
                  <a:pt x="866999" y="1834319"/>
                  <a:pt x="800215" y="1830268"/>
                  <a:pt x="800215" y="1830268"/>
                </a:cubicBezTo>
                <a:cubicBezTo>
                  <a:pt x="800215" y="1830268"/>
                  <a:pt x="760752" y="1844448"/>
                  <a:pt x="739503" y="1835332"/>
                </a:cubicBezTo>
                <a:cubicBezTo>
                  <a:pt x="719266" y="1826217"/>
                  <a:pt x="739503" y="1835332"/>
                  <a:pt x="730396" y="1815076"/>
                </a:cubicBezTo>
                <a:cubicBezTo>
                  <a:pt x="721289" y="1794819"/>
                  <a:pt x="703076" y="1829255"/>
                  <a:pt x="686886" y="1836345"/>
                </a:cubicBezTo>
                <a:cubicBezTo>
                  <a:pt x="670696" y="1843435"/>
                  <a:pt x="670696" y="1838371"/>
                  <a:pt x="627185" y="1846473"/>
                </a:cubicBezTo>
                <a:cubicBezTo>
                  <a:pt x="616308" y="1848246"/>
                  <a:pt x="608972" y="1849448"/>
                  <a:pt x="604086" y="1850256"/>
                </a:cubicBezTo>
                <a:lnTo>
                  <a:pt x="596823" y="1851474"/>
                </a:lnTo>
                <a:lnTo>
                  <a:pt x="596576" y="1849132"/>
                </a:lnTo>
                <a:cubicBezTo>
                  <a:pt x="596323" y="1846726"/>
                  <a:pt x="595817" y="1841915"/>
                  <a:pt x="594806" y="1832294"/>
                </a:cubicBezTo>
                <a:cubicBezTo>
                  <a:pt x="594806" y="1832294"/>
                  <a:pt x="578616" y="1846473"/>
                  <a:pt x="564449" y="1858627"/>
                </a:cubicBezTo>
                <a:cubicBezTo>
                  <a:pt x="551295" y="1869768"/>
                  <a:pt x="537129" y="1863691"/>
                  <a:pt x="528022" y="1863691"/>
                </a:cubicBezTo>
                <a:cubicBezTo>
                  <a:pt x="518915" y="1863691"/>
                  <a:pt x="523975" y="1905217"/>
                  <a:pt x="523975" y="1905217"/>
                </a:cubicBezTo>
                <a:cubicBezTo>
                  <a:pt x="524986" y="1908256"/>
                  <a:pt x="528022" y="1911294"/>
                  <a:pt x="531058" y="1915345"/>
                </a:cubicBezTo>
                <a:cubicBezTo>
                  <a:pt x="634268" y="1950794"/>
                  <a:pt x="744562" y="1970038"/>
                  <a:pt x="858904" y="1968012"/>
                </a:cubicBezTo>
                <a:cubicBezTo>
                  <a:pt x="999554" y="1966999"/>
                  <a:pt x="1132109" y="1935602"/>
                  <a:pt x="1251510" y="1879897"/>
                </a:cubicBezTo>
                <a:close/>
                <a:moveTo>
                  <a:pt x="1157564" y="97135"/>
                </a:moveTo>
                <a:cubicBezTo>
                  <a:pt x="1066085" y="66054"/>
                  <a:pt x="968439" y="48456"/>
                  <a:pt x="866999" y="46683"/>
                </a:cubicBezTo>
                <a:cubicBezTo>
                  <a:pt x="866999" y="46683"/>
                  <a:pt x="866999" y="46683"/>
                  <a:pt x="870035" y="48709"/>
                </a:cubicBezTo>
                <a:cubicBezTo>
                  <a:pt x="870035" y="48709"/>
                  <a:pt x="860928" y="62888"/>
                  <a:pt x="855868" y="69978"/>
                </a:cubicBezTo>
                <a:cubicBezTo>
                  <a:pt x="851821" y="77068"/>
                  <a:pt x="864975" y="72004"/>
                  <a:pt x="864975" y="72004"/>
                </a:cubicBezTo>
                <a:cubicBezTo>
                  <a:pt x="864975" y="72004"/>
                  <a:pt x="907474" y="92260"/>
                  <a:pt x="907474" y="99350"/>
                </a:cubicBezTo>
                <a:cubicBezTo>
                  <a:pt x="907474" y="106440"/>
                  <a:pt x="891284" y="113530"/>
                  <a:pt x="854856" y="111504"/>
                </a:cubicBezTo>
                <a:cubicBezTo>
                  <a:pt x="817417" y="109478"/>
                  <a:pt x="835631" y="116568"/>
                  <a:pt x="789085" y="93273"/>
                </a:cubicBezTo>
                <a:cubicBezTo>
                  <a:pt x="743551" y="70991"/>
                  <a:pt x="748610" y="130748"/>
                  <a:pt x="730396" y="146953"/>
                </a:cubicBezTo>
                <a:cubicBezTo>
                  <a:pt x="712183" y="164171"/>
                  <a:pt x="709147" y="168222"/>
                  <a:pt x="698016" y="196581"/>
                </a:cubicBezTo>
                <a:cubicBezTo>
                  <a:pt x="686886" y="223928"/>
                  <a:pt x="698016" y="196581"/>
                  <a:pt x="728373" y="213799"/>
                </a:cubicBezTo>
                <a:cubicBezTo>
                  <a:pt x="758729" y="232030"/>
                  <a:pt x="740515" y="218864"/>
                  <a:pt x="756705" y="216838"/>
                </a:cubicBezTo>
                <a:cubicBezTo>
                  <a:pt x="772895" y="213799"/>
                  <a:pt x="814382" y="203671"/>
                  <a:pt x="827536" y="201646"/>
                </a:cubicBezTo>
                <a:cubicBezTo>
                  <a:pt x="841702" y="199620"/>
                  <a:pt x="848785" y="201645"/>
                  <a:pt x="846761" y="245197"/>
                </a:cubicBezTo>
                <a:cubicBezTo>
                  <a:pt x="844738" y="289761"/>
                  <a:pt x="846761" y="245197"/>
                  <a:pt x="913545" y="276595"/>
                </a:cubicBezTo>
                <a:cubicBezTo>
                  <a:pt x="981340" y="307992"/>
                  <a:pt x="902414" y="309005"/>
                  <a:pt x="954020" y="320146"/>
                </a:cubicBezTo>
                <a:cubicBezTo>
                  <a:pt x="1004613" y="331287"/>
                  <a:pt x="946937" y="334326"/>
                  <a:pt x="907474" y="350531"/>
                </a:cubicBezTo>
                <a:cubicBezTo>
                  <a:pt x="869023" y="367749"/>
                  <a:pt x="887236" y="348505"/>
                  <a:pt x="861940" y="380916"/>
                </a:cubicBezTo>
                <a:cubicBezTo>
                  <a:pt x="836643" y="414339"/>
                  <a:pt x="866999" y="404211"/>
                  <a:pt x="881165" y="409275"/>
                </a:cubicBezTo>
                <a:cubicBezTo>
                  <a:pt x="894319" y="413326"/>
                  <a:pt x="917592" y="406236"/>
                  <a:pt x="928723" y="397121"/>
                </a:cubicBezTo>
                <a:cubicBezTo>
                  <a:pt x="940865" y="386992"/>
                  <a:pt x="949972" y="392057"/>
                  <a:pt x="949972" y="392057"/>
                </a:cubicBezTo>
                <a:cubicBezTo>
                  <a:pt x="949972" y="392057"/>
                  <a:pt x="977293" y="366736"/>
                  <a:pt x="1005625" y="381928"/>
                </a:cubicBezTo>
                <a:cubicBezTo>
                  <a:pt x="1032946" y="398134"/>
                  <a:pt x="1005625" y="381928"/>
                  <a:pt x="1011696" y="374839"/>
                </a:cubicBezTo>
                <a:cubicBezTo>
                  <a:pt x="1018780" y="367749"/>
                  <a:pt x="1032946" y="369775"/>
                  <a:pt x="1042053" y="360659"/>
                </a:cubicBezTo>
                <a:cubicBezTo>
                  <a:pt x="1051159" y="351544"/>
                  <a:pt x="1073421" y="344454"/>
                  <a:pt x="1141216" y="368762"/>
                </a:cubicBezTo>
                <a:cubicBezTo>
                  <a:pt x="1208000" y="394082"/>
                  <a:pt x="1146275" y="386993"/>
                  <a:pt x="1176632" y="401172"/>
                </a:cubicBezTo>
                <a:cubicBezTo>
                  <a:pt x="1205976" y="414339"/>
                  <a:pt x="1187762" y="410288"/>
                  <a:pt x="1189786" y="392057"/>
                </a:cubicBezTo>
                <a:cubicBezTo>
                  <a:pt x="1191810" y="372813"/>
                  <a:pt x="1191810" y="347492"/>
                  <a:pt x="1200916" y="343441"/>
                </a:cubicBezTo>
                <a:cubicBezTo>
                  <a:pt x="1210023" y="338377"/>
                  <a:pt x="1217106" y="345467"/>
                  <a:pt x="1231273" y="354582"/>
                </a:cubicBezTo>
                <a:cubicBezTo>
                  <a:pt x="1245439" y="363698"/>
                  <a:pt x="1271748" y="295838"/>
                  <a:pt x="1302104" y="309005"/>
                </a:cubicBezTo>
                <a:cubicBezTo>
                  <a:pt x="1332460" y="323185"/>
                  <a:pt x="1311210" y="314069"/>
                  <a:pt x="1341567" y="334326"/>
                </a:cubicBezTo>
                <a:cubicBezTo>
                  <a:pt x="1371923" y="354582"/>
                  <a:pt x="1341567" y="364710"/>
                  <a:pt x="1325377" y="378890"/>
                </a:cubicBezTo>
                <a:cubicBezTo>
                  <a:pt x="1310199" y="392057"/>
                  <a:pt x="1316270" y="369774"/>
                  <a:pt x="1290973" y="362685"/>
                </a:cubicBezTo>
                <a:cubicBezTo>
                  <a:pt x="1265676" y="355595"/>
                  <a:pt x="1281866" y="369774"/>
                  <a:pt x="1243415" y="405223"/>
                </a:cubicBezTo>
                <a:cubicBezTo>
                  <a:pt x="1203952" y="439659"/>
                  <a:pt x="1243415" y="405223"/>
                  <a:pt x="1250498" y="425480"/>
                </a:cubicBezTo>
                <a:cubicBezTo>
                  <a:pt x="1257581" y="446749"/>
                  <a:pt x="1277819" y="418390"/>
                  <a:pt x="1299068" y="424467"/>
                </a:cubicBezTo>
                <a:cubicBezTo>
                  <a:pt x="1319305" y="431557"/>
                  <a:pt x="1315258" y="431557"/>
                  <a:pt x="1342578" y="435608"/>
                </a:cubicBezTo>
                <a:cubicBezTo>
                  <a:pt x="1369899" y="440672"/>
                  <a:pt x="1342578" y="435608"/>
                  <a:pt x="1347638" y="454852"/>
                </a:cubicBezTo>
                <a:cubicBezTo>
                  <a:pt x="1352697" y="473083"/>
                  <a:pt x="1361804" y="456877"/>
                  <a:pt x="1389125" y="470044"/>
                </a:cubicBezTo>
                <a:cubicBezTo>
                  <a:pt x="1417457" y="483211"/>
                  <a:pt x="1398231" y="477134"/>
                  <a:pt x="1389125" y="497390"/>
                </a:cubicBezTo>
                <a:cubicBezTo>
                  <a:pt x="1381030" y="518660"/>
                  <a:pt x="1380018" y="498403"/>
                  <a:pt x="1370911" y="493339"/>
                </a:cubicBezTo>
                <a:cubicBezTo>
                  <a:pt x="1361804" y="489288"/>
                  <a:pt x="1359780" y="489288"/>
                  <a:pt x="1336507" y="500429"/>
                </a:cubicBezTo>
                <a:cubicBezTo>
                  <a:pt x="1313234" y="512583"/>
                  <a:pt x="1311210" y="503467"/>
                  <a:pt x="1302104" y="508531"/>
                </a:cubicBezTo>
                <a:cubicBezTo>
                  <a:pt x="1292997" y="512583"/>
                  <a:pt x="1285914" y="501442"/>
                  <a:pt x="1232284" y="497390"/>
                </a:cubicBezTo>
                <a:cubicBezTo>
                  <a:pt x="1179667" y="493339"/>
                  <a:pt x="1232284" y="497390"/>
                  <a:pt x="1202940" y="527775"/>
                </a:cubicBezTo>
                <a:cubicBezTo>
                  <a:pt x="1173596" y="558160"/>
                  <a:pt x="1202940" y="527775"/>
                  <a:pt x="1182703" y="527775"/>
                </a:cubicBezTo>
                <a:cubicBezTo>
                  <a:pt x="1161454" y="527775"/>
                  <a:pt x="1154370" y="518660"/>
                  <a:pt x="1140204" y="512583"/>
                </a:cubicBezTo>
                <a:cubicBezTo>
                  <a:pt x="1126038" y="505493"/>
                  <a:pt x="1133121" y="500429"/>
                  <a:pt x="1105801" y="501442"/>
                </a:cubicBezTo>
                <a:cubicBezTo>
                  <a:pt x="1078480" y="501442"/>
                  <a:pt x="1105801" y="501442"/>
                  <a:pt x="1078480" y="499416"/>
                </a:cubicBezTo>
                <a:cubicBezTo>
                  <a:pt x="1050148" y="497390"/>
                  <a:pt x="1066338" y="481185"/>
                  <a:pt x="1063302" y="445736"/>
                </a:cubicBezTo>
                <a:cubicBezTo>
                  <a:pt x="1061278" y="411300"/>
                  <a:pt x="1063302" y="445736"/>
                  <a:pt x="1047112" y="443711"/>
                </a:cubicBezTo>
                <a:cubicBezTo>
                  <a:pt x="1030922" y="441685"/>
                  <a:pt x="1035981" y="439659"/>
                  <a:pt x="1026875" y="439659"/>
                </a:cubicBezTo>
                <a:cubicBezTo>
                  <a:pt x="1017768" y="439659"/>
                  <a:pt x="1026875" y="439659"/>
                  <a:pt x="987412" y="446749"/>
                </a:cubicBezTo>
                <a:cubicBezTo>
                  <a:pt x="947949" y="454852"/>
                  <a:pt x="976281" y="449788"/>
                  <a:pt x="962115" y="449788"/>
                </a:cubicBezTo>
                <a:cubicBezTo>
                  <a:pt x="947949" y="449788"/>
                  <a:pt x="943901" y="451813"/>
                  <a:pt x="922652" y="456877"/>
                </a:cubicBezTo>
                <a:cubicBezTo>
                  <a:pt x="902414" y="461942"/>
                  <a:pt x="906462" y="456877"/>
                  <a:pt x="897355" y="459916"/>
                </a:cubicBezTo>
                <a:cubicBezTo>
                  <a:pt x="888248" y="461942"/>
                  <a:pt x="870035" y="483211"/>
                  <a:pt x="856880" y="497390"/>
                </a:cubicBezTo>
                <a:cubicBezTo>
                  <a:pt x="842714" y="510557"/>
                  <a:pt x="819441" y="520685"/>
                  <a:pt x="799204" y="518660"/>
                </a:cubicBezTo>
                <a:cubicBezTo>
                  <a:pt x="777954" y="516634"/>
                  <a:pt x="785037" y="522711"/>
                  <a:pt x="775930" y="529801"/>
                </a:cubicBezTo>
                <a:cubicBezTo>
                  <a:pt x="766824" y="536891"/>
                  <a:pt x="757717" y="560186"/>
                  <a:pt x="753669" y="569301"/>
                </a:cubicBezTo>
                <a:cubicBezTo>
                  <a:pt x="748610" y="579429"/>
                  <a:pt x="719266" y="593609"/>
                  <a:pt x="697005" y="635135"/>
                </a:cubicBezTo>
                <a:cubicBezTo>
                  <a:pt x="673731" y="676660"/>
                  <a:pt x="678791" y="665519"/>
                  <a:pt x="704088" y="720212"/>
                </a:cubicBezTo>
                <a:cubicBezTo>
                  <a:pt x="730396" y="775917"/>
                  <a:pt x="688910" y="736417"/>
                  <a:pt x="688910" y="764776"/>
                </a:cubicBezTo>
                <a:cubicBezTo>
                  <a:pt x="688910" y="792122"/>
                  <a:pt x="681826" y="778956"/>
                  <a:pt x="672720" y="801238"/>
                </a:cubicBezTo>
                <a:cubicBezTo>
                  <a:pt x="663613" y="824533"/>
                  <a:pt x="672720" y="801238"/>
                  <a:pt x="699028" y="828584"/>
                </a:cubicBezTo>
                <a:cubicBezTo>
                  <a:pt x="724325" y="856943"/>
                  <a:pt x="699028" y="828584"/>
                  <a:pt x="715218" y="847828"/>
                </a:cubicBezTo>
                <a:cubicBezTo>
                  <a:pt x="731408" y="866059"/>
                  <a:pt x="720278" y="860995"/>
                  <a:pt x="722301" y="882264"/>
                </a:cubicBezTo>
                <a:cubicBezTo>
                  <a:pt x="725337" y="902520"/>
                  <a:pt x="729384" y="893405"/>
                  <a:pt x="750634" y="904546"/>
                </a:cubicBezTo>
                <a:cubicBezTo>
                  <a:pt x="770871" y="915687"/>
                  <a:pt x="761764" y="913661"/>
                  <a:pt x="771883" y="936956"/>
                </a:cubicBezTo>
                <a:cubicBezTo>
                  <a:pt x="780990" y="960251"/>
                  <a:pt x="783014" y="944046"/>
                  <a:pt x="804263" y="955187"/>
                </a:cubicBezTo>
                <a:cubicBezTo>
                  <a:pt x="824500" y="966328"/>
                  <a:pt x="856880" y="956200"/>
                  <a:pt x="884201" y="956200"/>
                </a:cubicBezTo>
                <a:cubicBezTo>
                  <a:pt x="912533" y="956200"/>
                  <a:pt x="919616" y="958226"/>
                  <a:pt x="939854" y="949110"/>
                </a:cubicBezTo>
                <a:cubicBezTo>
                  <a:pt x="961103" y="938982"/>
                  <a:pt x="986400" y="938982"/>
                  <a:pt x="997530" y="929867"/>
                </a:cubicBezTo>
                <a:cubicBezTo>
                  <a:pt x="1008661" y="920751"/>
                  <a:pt x="1022827" y="922777"/>
                  <a:pt x="1029910" y="926828"/>
                </a:cubicBezTo>
                <a:cubicBezTo>
                  <a:pt x="1036993" y="931892"/>
                  <a:pt x="1031934" y="943033"/>
                  <a:pt x="1053183" y="959239"/>
                </a:cubicBezTo>
                <a:cubicBezTo>
                  <a:pt x="1074433" y="975444"/>
                  <a:pt x="1071397" y="954174"/>
                  <a:pt x="1085563" y="952149"/>
                </a:cubicBezTo>
                <a:cubicBezTo>
                  <a:pt x="1099729" y="949110"/>
                  <a:pt x="1134133" y="972405"/>
                  <a:pt x="1134133" y="972405"/>
                </a:cubicBezTo>
                <a:cubicBezTo>
                  <a:pt x="1134133" y="972405"/>
                  <a:pt x="1132109" y="990636"/>
                  <a:pt x="1125026" y="1021021"/>
                </a:cubicBezTo>
                <a:cubicBezTo>
                  <a:pt x="1118955" y="1050393"/>
                  <a:pt x="1125026" y="1021021"/>
                  <a:pt x="1126038" y="1039252"/>
                </a:cubicBezTo>
                <a:cubicBezTo>
                  <a:pt x="1126038" y="1057483"/>
                  <a:pt x="1131097" y="1106098"/>
                  <a:pt x="1131097" y="1106098"/>
                </a:cubicBezTo>
                <a:cubicBezTo>
                  <a:pt x="1131097" y="1106098"/>
                  <a:pt x="1140204" y="1117239"/>
                  <a:pt x="1154370" y="1138509"/>
                </a:cubicBezTo>
                <a:cubicBezTo>
                  <a:pt x="1168537" y="1158765"/>
                  <a:pt x="1168537" y="1153701"/>
                  <a:pt x="1170560" y="1160791"/>
                </a:cubicBezTo>
                <a:cubicBezTo>
                  <a:pt x="1173596" y="1167881"/>
                  <a:pt x="1191810" y="1186111"/>
                  <a:pt x="1196869" y="1197252"/>
                </a:cubicBezTo>
                <a:cubicBezTo>
                  <a:pt x="1200917" y="1209406"/>
                  <a:pt x="1201928" y="1216496"/>
                  <a:pt x="1203952" y="1234727"/>
                </a:cubicBezTo>
                <a:cubicBezTo>
                  <a:pt x="1206988" y="1252958"/>
                  <a:pt x="1190798" y="1254984"/>
                  <a:pt x="1172584" y="1269163"/>
                </a:cubicBezTo>
                <a:cubicBezTo>
                  <a:pt x="1153358" y="1283343"/>
                  <a:pt x="1163477" y="1288407"/>
                  <a:pt x="1156394" y="1317779"/>
                </a:cubicBezTo>
                <a:cubicBezTo>
                  <a:pt x="1150323" y="1348163"/>
                  <a:pt x="1156394" y="1317779"/>
                  <a:pt x="1145264" y="1348163"/>
                </a:cubicBezTo>
                <a:cubicBezTo>
                  <a:pt x="1134133" y="1378548"/>
                  <a:pt x="1147287" y="1360317"/>
                  <a:pt x="1166513" y="1378548"/>
                </a:cubicBezTo>
                <a:cubicBezTo>
                  <a:pt x="1184726" y="1396779"/>
                  <a:pt x="1182703" y="1387663"/>
                  <a:pt x="1196869" y="1417036"/>
                </a:cubicBezTo>
                <a:cubicBezTo>
                  <a:pt x="1211035" y="1446407"/>
                  <a:pt x="1201928" y="1428176"/>
                  <a:pt x="1203952" y="1453497"/>
                </a:cubicBezTo>
                <a:cubicBezTo>
                  <a:pt x="1206988" y="1479831"/>
                  <a:pt x="1203952" y="1453497"/>
                  <a:pt x="1204964" y="1481856"/>
                </a:cubicBezTo>
                <a:cubicBezTo>
                  <a:pt x="1204964" y="1509203"/>
                  <a:pt x="1204964" y="1481856"/>
                  <a:pt x="1221154" y="1518318"/>
                </a:cubicBezTo>
                <a:cubicBezTo>
                  <a:pt x="1237344" y="1554780"/>
                  <a:pt x="1223178" y="1534523"/>
                  <a:pt x="1242403" y="1566934"/>
                </a:cubicBezTo>
                <a:cubicBezTo>
                  <a:pt x="1261629" y="1598331"/>
                  <a:pt x="1242403" y="1566934"/>
                  <a:pt x="1253534" y="1566934"/>
                </a:cubicBezTo>
                <a:cubicBezTo>
                  <a:pt x="1265676" y="1565921"/>
                  <a:pt x="1300080" y="1549716"/>
                  <a:pt x="1307163" y="1542626"/>
                </a:cubicBezTo>
                <a:cubicBezTo>
                  <a:pt x="1313234" y="1535536"/>
                  <a:pt x="1359780" y="1517305"/>
                  <a:pt x="1372935" y="1514267"/>
                </a:cubicBezTo>
                <a:cubicBezTo>
                  <a:pt x="1387101" y="1512241"/>
                  <a:pt x="1382041" y="1486920"/>
                  <a:pt x="1382041" y="1486920"/>
                </a:cubicBezTo>
                <a:cubicBezTo>
                  <a:pt x="1382041" y="1486920"/>
                  <a:pt x="1382041" y="1486920"/>
                  <a:pt x="1425552" y="1449446"/>
                </a:cubicBezTo>
                <a:cubicBezTo>
                  <a:pt x="1425552" y="1449446"/>
                  <a:pt x="1425552" y="1449446"/>
                  <a:pt x="1461979" y="1395766"/>
                </a:cubicBezTo>
                <a:cubicBezTo>
                  <a:pt x="1461979" y="1395766"/>
                  <a:pt x="1461979" y="1367407"/>
                  <a:pt x="1461979" y="1361330"/>
                </a:cubicBezTo>
                <a:cubicBezTo>
                  <a:pt x="1461979" y="1354240"/>
                  <a:pt x="1482217" y="1351202"/>
                  <a:pt x="1493347" y="1349176"/>
                </a:cubicBezTo>
                <a:cubicBezTo>
                  <a:pt x="1505490" y="1346138"/>
                  <a:pt x="1502454" y="1332971"/>
                  <a:pt x="1507514" y="1325881"/>
                </a:cubicBezTo>
                <a:cubicBezTo>
                  <a:pt x="1511561" y="1318792"/>
                  <a:pt x="1529775" y="1290432"/>
                  <a:pt x="1547988" y="1286381"/>
                </a:cubicBezTo>
                <a:cubicBezTo>
                  <a:pt x="1567214" y="1281317"/>
                  <a:pt x="1531798" y="1248906"/>
                  <a:pt x="1531798" y="1248906"/>
                </a:cubicBezTo>
                <a:cubicBezTo>
                  <a:pt x="1531798" y="1248906"/>
                  <a:pt x="1557095" y="1230676"/>
                  <a:pt x="1561143" y="1211432"/>
                </a:cubicBezTo>
                <a:cubicBezTo>
                  <a:pt x="1566202" y="1193201"/>
                  <a:pt x="1561143" y="1156740"/>
                  <a:pt x="1558107" y="1147624"/>
                </a:cubicBezTo>
                <a:cubicBezTo>
                  <a:pt x="1556083" y="1138509"/>
                  <a:pt x="1558107" y="1103060"/>
                  <a:pt x="1558107" y="1103060"/>
                </a:cubicBezTo>
                <a:cubicBezTo>
                  <a:pt x="1558107" y="1103060"/>
                  <a:pt x="1558107" y="1103060"/>
                  <a:pt x="1578344" y="1077739"/>
                </a:cubicBezTo>
                <a:cubicBezTo>
                  <a:pt x="1578344" y="1077739"/>
                  <a:pt x="1580368" y="1031149"/>
                  <a:pt x="1587451" y="1027098"/>
                </a:cubicBezTo>
                <a:cubicBezTo>
                  <a:pt x="1593523" y="1022034"/>
                  <a:pt x="1607689" y="991649"/>
                  <a:pt x="1618819" y="991649"/>
                </a:cubicBezTo>
                <a:cubicBezTo>
                  <a:pt x="1630962" y="991649"/>
                  <a:pt x="1627926" y="922777"/>
                  <a:pt x="1627926" y="922777"/>
                </a:cubicBezTo>
                <a:cubicBezTo>
                  <a:pt x="1627926" y="922777"/>
                  <a:pt x="1627926" y="922777"/>
                  <a:pt x="1648164" y="883277"/>
                </a:cubicBezTo>
                <a:cubicBezTo>
                  <a:pt x="1648164" y="883277"/>
                  <a:pt x="1654235" y="843777"/>
                  <a:pt x="1654235" y="836687"/>
                </a:cubicBezTo>
                <a:cubicBezTo>
                  <a:pt x="1654235" y="829597"/>
                  <a:pt x="1632986" y="813392"/>
                  <a:pt x="1632986" y="813392"/>
                </a:cubicBezTo>
                <a:cubicBezTo>
                  <a:pt x="1632986" y="813392"/>
                  <a:pt x="1614772" y="814405"/>
                  <a:pt x="1598582" y="821494"/>
                </a:cubicBezTo>
                <a:cubicBezTo>
                  <a:pt x="1582392" y="828584"/>
                  <a:pt x="1587451" y="823520"/>
                  <a:pt x="1578344" y="825546"/>
                </a:cubicBezTo>
                <a:cubicBezTo>
                  <a:pt x="1568226" y="828584"/>
                  <a:pt x="1566202" y="821494"/>
                  <a:pt x="1550012" y="817443"/>
                </a:cubicBezTo>
                <a:cubicBezTo>
                  <a:pt x="1533822" y="812379"/>
                  <a:pt x="1547988" y="796174"/>
                  <a:pt x="1550012" y="785033"/>
                </a:cubicBezTo>
                <a:cubicBezTo>
                  <a:pt x="1552036" y="772879"/>
                  <a:pt x="1526739" y="775917"/>
                  <a:pt x="1517632" y="773892"/>
                </a:cubicBezTo>
                <a:cubicBezTo>
                  <a:pt x="1507513" y="770853"/>
                  <a:pt x="1505490" y="741481"/>
                  <a:pt x="1498407" y="734391"/>
                </a:cubicBezTo>
                <a:cubicBezTo>
                  <a:pt x="1491324" y="727302"/>
                  <a:pt x="1489300" y="718186"/>
                  <a:pt x="1479181" y="697930"/>
                </a:cubicBezTo>
                <a:cubicBezTo>
                  <a:pt x="1470074" y="676660"/>
                  <a:pt x="1462991" y="686789"/>
                  <a:pt x="1451861" y="684763"/>
                </a:cubicBezTo>
                <a:cubicBezTo>
                  <a:pt x="1439718" y="681725"/>
                  <a:pt x="1455908" y="656404"/>
                  <a:pt x="1441742" y="633109"/>
                </a:cubicBezTo>
                <a:cubicBezTo>
                  <a:pt x="1427576" y="610827"/>
                  <a:pt x="1469062" y="623993"/>
                  <a:pt x="1469062" y="623993"/>
                </a:cubicBezTo>
                <a:cubicBezTo>
                  <a:pt x="1469062" y="623993"/>
                  <a:pt x="1469062" y="623993"/>
                  <a:pt x="1488288" y="640199"/>
                </a:cubicBezTo>
                <a:cubicBezTo>
                  <a:pt x="1506502" y="656404"/>
                  <a:pt x="1492336" y="651340"/>
                  <a:pt x="1506502" y="669571"/>
                </a:cubicBezTo>
                <a:cubicBezTo>
                  <a:pt x="1520668" y="687802"/>
                  <a:pt x="1509537" y="701981"/>
                  <a:pt x="1514597" y="709071"/>
                </a:cubicBezTo>
                <a:cubicBezTo>
                  <a:pt x="1518644" y="716161"/>
                  <a:pt x="1549000" y="720212"/>
                  <a:pt x="1558107" y="736417"/>
                </a:cubicBezTo>
                <a:cubicBezTo>
                  <a:pt x="1568226" y="752622"/>
                  <a:pt x="1584416" y="770853"/>
                  <a:pt x="1584416" y="770853"/>
                </a:cubicBezTo>
                <a:cubicBezTo>
                  <a:pt x="1584416" y="770853"/>
                  <a:pt x="1637033" y="760725"/>
                  <a:pt x="1646140" y="755661"/>
                </a:cubicBezTo>
                <a:cubicBezTo>
                  <a:pt x="1655247" y="751610"/>
                  <a:pt x="1660306" y="723250"/>
                  <a:pt x="1660306" y="723250"/>
                </a:cubicBezTo>
                <a:cubicBezTo>
                  <a:pt x="1660306" y="723250"/>
                  <a:pt x="1671437" y="697930"/>
                  <a:pt x="1671437" y="688814"/>
                </a:cubicBezTo>
                <a:cubicBezTo>
                  <a:pt x="1670425" y="679699"/>
                  <a:pt x="1656259" y="645263"/>
                  <a:pt x="1656259" y="645263"/>
                </a:cubicBezTo>
                <a:cubicBezTo>
                  <a:pt x="1656259" y="645263"/>
                  <a:pt x="1656259" y="645263"/>
                  <a:pt x="1656259" y="607788"/>
                </a:cubicBezTo>
                <a:cubicBezTo>
                  <a:pt x="1656259" y="607788"/>
                  <a:pt x="1638045" y="589557"/>
                  <a:pt x="1642092" y="578416"/>
                </a:cubicBezTo>
                <a:cubicBezTo>
                  <a:pt x="1646140" y="566263"/>
                  <a:pt x="1642092" y="578416"/>
                  <a:pt x="1651199" y="580442"/>
                </a:cubicBezTo>
                <a:cubicBezTo>
                  <a:pt x="1660306" y="582468"/>
                  <a:pt x="1681555" y="584493"/>
                  <a:pt x="1688638" y="593609"/>
                </a:cubicBezTo>
                <a:cubicBezTo>
                  <a:pt x="1695722" y="602724"/>
                  <a:pt x="1704828" y="633109"/>
                  <a:pt x="1713935" y="642224"/>
                </a:cubicBezTo>
                <a:cubicBezTo>
                  <a:pt x="1724054" y="651340"/>
                  <a:pt x="1726078" y="648301"/>
                  <a:pt x="1737208" y="664507"/>
                </a:cubicBezTo>
                <a:cubicBezTo>
                  <a:pt x="1746315" y="676660"/>
                  <a:pt x="1747327" y="673622"/>
                  <a:pt x="1750363" y="677673"/>
                </a:cubicBezTo>
                <a:cubicBezTo>
                  <a:pt x="1650946" y="404970"/>
                  <a:pt x="1432003" y="190378"/>
                  <a:pt x="1157564" y="97135"/>
                </a:cubicBezTo>
                <a:close/>
                <a:moveTo>
                  <a:pt x="1159153" y="48626"/>
                </a:moveTo>
                <a:cubicBezTo>
                  <a:pt x="1328128" y="103481"/>
                  <a:pt x="1477537" y="202152"/>
                  <a:pt x="1594534" y="331287"/>
                </a:cubicBezTo>
                <a:cubicBezTo>
                  <a:pt x="1910238" y="639186"/>
                  <a:pt x="1967915" y="1100021"/>
                  <a:pt x="1752386" y="1484895"/>
                </a:cubicBezTo>
                <a:cubicBezTo>
                  <a:pt x="1637033" y="1690498"/>
                  <a:pt x="1484241" y="1813050"/>
                  <a:pt x="1341567" y="1885973"/>
                </a:cubicBezTo>
                <a:cubicBezTo>
                  <a:pt x="1198893" y="1965987"/>
                  <a:pt x="1034970" y="2012577"/>
                  <a:pt x="859916" y="2014602"/>
                </a:cubicBezTo>
                <a:cubicBezTo>
                  <a:pt x="512717" y="2019033"/>
                  <a:pt x="204255" y="1846220"/>
                  <a:pt x="20250" y="1580235"/>
                </a:cubicBezTo>
                <a:lnTo>
                  <a:pt x="0" y="1543893"/>
                </a:lnTo>
                <a:lnTo>
                  <a:pt x="59143" y="1367562"/>
                </a:lnTo>
                <a:lnTo>
                  <a:pt x="69644" y="1375510"/>
                </a:lnTo>
                <a:cubicBezTo>
                  <a:pt x="97977" y="1399817"/>
                  <a:pt x="75716" y="1401843"/>
                  <a:pt x="88870" y="1452484"/>
                </a:cubicBezTo>
                <a:cubicBezTo>
                  <a:pt x="102024" y="1503126"/>
                  <a:pt x="103036" y="1473754"/>
                  <a:pt x="113155" y="1518318"/>
                </a:cubicBezTo>
                <a:cubicBezTo>
                  <a:pt x="122262" y="1562882"/>
                  <a:pt x="123274" y="1529459"/>
                  <a:pt x="142499" y="1553767"/>
                </a:cubicBezTo>
                <a:cubicBezTo>
                  <a:pt x="160713" y="1578075"/>
                  <a:pt x="142499" y="1553767"/>
                  <a:pt x="164760" y="1592254"/>
                </a:cubicBezTo>
                <a:cubicBezTo>
                  <a:pt x="186010" y="1629729"/>
                  <a:pt x="179938" y="1611498"/>
                  <a:pt x="188033" y="1628716"/>
                </a:cubicBezTo>
                <a:cubicBezTo>
                  <a:pt x="196128" y="1645934"/>
                  <a:pt x="203211" y="1635806"/>
                  <a:pt x="233567" y="1712780"/>
                </a:cubicBezTo>
                <a:cubicBezTo>
                  <a:pt x="263924" y="1789755"/>
                  <a:pt x="239639" y="1724934"/>
                  <a:pt x="254817" y="1743165"/>
                </a:cubicBezTo>
                <a:cubicBezTo>
                  <a:pt x="271007" y="1761396"/>
                  <a:pt x="280114" y="1749242"/>
                  <a:pt x="315529" y="1778614"/>
                </a:cubicBezTo>
                <a:cubicBezTo>
                  <a:pt x="350945" y="1806973"/>
                  <a:pt x="326660" y="1790768"/>
                  <a:pt x="353980" y="1807986"/>
                </a:cubicBezTo>
                <a:cubicBezTo>
                  <a:pt x="382313" y="1826217"/>
                  <a:pt x="359039" y="1801909"/>
                  <a:pt x="359039" y="1791781"/>
                </a:cubicBezTo>
                <a:cubicBezTo>
                  <a:pt x="359039" y="1780640"/>
                  <a:pt x="346897" y="1774563"/>
                  <a:pt x="335766" y="1765447"/>
                </a:cubicBezTo>
                <a:cubicBezTo>
                  <a:pt x="324636" y="1756332"/>
                  <a:pt x="319577" y="1744178"/>
                  <a:pt x="310470" y="1732024"/>
                </a:cubicBezTo>
                <a:cubicBezTo>
                  <a:pt x="301363" y="1719870"/>
                  <a:pt x="302375" y="1714806"/>
                  <a:pt x="296304" y="1702652"/>
                </a:cubicBezTo>
                <a:cubicBezTo>
                  <a:pt x="290232" y="1690498"/>
                  <a:pt x="282137" y="1686447"/>
                  <a:pt x="267971" y="1665178"/>
                </a:cubicBezTo>
                <a:cubicBezTo>
                  <a:pt x="253805" y="1642896"/>
                  <a:pt x="277078" y="1648972"/>
                  <a:pt x="280114" y="1641883"/>
                </a:cubicBezTo>
                <a:cubicBezTo>
                  <a:pt x="283149" y="1633780"/>
                  <a:pt x="288209" y="1634793"/>
                  <a:pt x="291244" y="1625677"/>
                </a:cubicBezTo>
                <a:cubicBezTo>
                  <a:pt x="294280" y="1616562"/>
                  <a:pt x="292256" y="1601370"/>
                  <a:pt x="280114" y="1587190"/>
                </a:cubicBezTo>
                <a:cubicBezTo>
                  <a:pt x="266959" y="1574023"/>
                  <a:pt x="302375" y="1512241"/>
                  <a:pt x="303387" y="1504138"/>
                </a:cubicBezTo>
                <a:cubicBezTo>
                  <a:pt x="304398" y="1496036"/>
                  <a:pt x="302375" y="1457548"/>
                  <a:pt x="302375" y="1457548"/>
                </a:cubicBezTo>
                <a:cubicBezTo>
                  <a:pt x="302375" y="1457548"/>
                  <a:pt x="320588" y="1441343"/>
                  <a:pt x="330707" y="1437292"/>
                </a:cubicBezTo>
                <a:cubicBezTo>
                  <a:pt x="339814" y="1434254"/>
                  <a:pt x="358028" y="1420074"/>
                  <a:pt x="370170" y="1407920"/>
                </a:cubicBezTo>
                <a:cubicBezTo>
                  <a:pt x="382313" y="1395766"/>
                  <a:pt x="365111" y="1381587"/>
                  <a:pt x="365111" y="1381587"/>
                </a:cubicBezTo>
                <a:cubicBezTo>
                  <a:pt x="365111" y="1381587"/>
                  <a:pt x="374218" y="1364369"/>
                  <a:pt x="378265" y="1355253"/>
                </a:cubicBezTo>
                <a:cubicBezTo>
                  <a:pt x="383324" y="1346138"/>
                  <a:pt x="379277" y="1322843"/>
                  <a:pt x="379277" y="1315753"/>
                </a:cubicBezTo>
                <a:cubicBezTo>
                  <a:pt x="379277" y="1307650"/>
                  <a:pt x="371182" y="1293471"/>
                  <a:pt x="365111" y="1281317"/>
                </a:cubicBezTo>
                <a:cubicBezTo>
                  <a:pt x="359040" y="1269163"/>
                  <a:pt x="365111" y="1255996"/>
                  <a:pt x="371182" y="1247894"/>
                </a:cubicBezTo>
                <a:cubicBezTo>
                  <a:pt x="377253" y="1239791"/>
                  <a:pt x="389396" y="1215483"/>
                  <a:pt x="398503" y="1207381"/>
                </a:cubicBezTo>
                <a:cubicBezTo>
                  <a:pt x="407609" y="1199278"/>
                  <a:pt x="410645" y="1187124"/>
                  <a:pt x="413681" y="1168893"/>
                </a:cubicBezTo>
                <a:cubicBezTo>
                  <a:pt x="415704" y="1150663"/>
                  <a:pt x="403562" y="1151675"/>
                  <a:pt x="397491" y="1148637"/>
                </a:cubicBezTo>
                <a:cubicBezTo>
                  <a:pt x="391419" y="1145598"/>
                  <a:pt x="383325" y="1141547"/>
                  <a:pt x="359040" y="1127368"/>
                </a:cubicBezTo>
                <a:cubicBezTo>
                  <a:pt x="333743" y="1114201"/>
                  <a:pt x="341838" y="1103060"/>
                  <a:pt x="332731" y="1095970"/>
                </a:cubicBezTo>
                <a:cubicBezTo>
                  <a:pt x="323624" y="1087867"/>
                  <a:pt x="304398" y="1091919"/>
                  <a:pt x="285173" y="1092931"/>
                </a:cubicBezTo>
                <a:cubicBezTo>
                  <a:pt x="264936" y="1094957"/>
                  <a:pt x="280114" y="1080778"/>
                  <a:pt x="275054" y="1077739"/>
                </a:cubicBezTo>
                <a:cubicBezTo>
                  <a:pt x="271007" y="1074701"/>
                  <a:pt x="253805" y="1068624"/>
                  <a:pt x="236603" y="1062547"/>
                </a:cubicBezTo>
                <a:cubicBezTo>
                  <a:pt x="219401" y="1056470"/>
                  <a:pt x="230532" y="1041277"/>
                  <a:pt x="230532" y="1041277"/>
                </a:cubicBezTo>
                <a:cubicBezTo>
                  <a:pt x="230532" y="1041277"/>
                  <a:pt x="210294" y="1038239"/>
                  <a:pt x="202199" y="1037226"/>
                </a:cubicBezTo>
                <a:cubicBezTo>
                  <a:pt x="195116" y="1036213"/>
                  <a:pt x="193093" y="1025072"/>
                  <a:pt x="196128" y="1018995"/>
                </a:cubicBezTo>
                <a:cubicBezTo>
                  <a:pt x="199164" y="1012918"/>
                  <a:pt x="194104" y="990636"/>
                  <a:pt x="194104" y="990636"/>
                </a:cubicBezTo>
                <a:cubicBezTo>
                  <a:pt x="194104" y="990636"/>
                  <a:pt x="193346" y="984559"/>
                  <a:pt x="191069" y="978102"/>
                </a:cubicBezTo>
                <a:lnTo>
                  <a:pt x="190147" y="976978"/>
                </a:lnTo>
                <a:lnTo>
                  <a:pt x="495136" y="67663"/>
                </a:lnTo>
                <a:lnTo>
                  <a:pt x="634160" y="22771"/>
                </a:lnTo>
                <a:cubicBezTo>
                  <a:pt x="699487" y="8639"/>
                  <a:pt x="767203" y="853"/>
                  <a:pt x="836643" y="93"/>
                </a:cubicBezTo>
                <a:cubicBezTo>
                  <a:pt x="949340" y="-1426"/>
                  <a:pt x="1057768" y="15713"/>
                  <a:pt x="1159153" y="4862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235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8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95326" y="1023807"/>
            <a:ext cx="10801351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74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00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5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6" y="3575955"/>
            <a:ext cx="10801351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4957532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5273166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171442" marR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Data</a:t>
            </a:r>
          </a:p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4392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7D2B-E11F-8D4D-8A8F-2EB856B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C75C-DBED-DF47-97D6-B023797EECD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59C5-085B-6941-A745-550CDC419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531D2-20B6-064C-9F38-4B1E37A3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93422-D58D-E543-8A93-92AB11F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CF28-5E41-9743-B2EF-BFDCEEF3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26158F2-12A5-024E-BC01-3D6DFCEBB04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9175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7574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6" y="2"/>
            <a:ext cx="10801351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6" y="1125540"/>
            <a:ext cx="10801351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2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235702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94249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Sunday, April 24,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4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C897C8E-5863-4C59-BF79-BDB00282C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81" y="3070070"/>
            <a:ext cx="4838240" cy="372718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533561" y="1593415"/>
            <a:ext cx="8122069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是一个基本的信息系统构件。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过程响应业务事件和条件，并将“数据”转换成有用的信息。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对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过程建模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帮助我们理解过程与系统环境、其他系统以及其他过程如何交互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圆角矩形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表示过程，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过程是在输入数据流或条件上执行，或者对输入数据流或条件作出响应的工作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</a:rPr>
              <a:t>过程概念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</a:rPr>
              <a:t>Process Concept</a:t>
            </a:r>
          </a:p>
        </p:txBody>
      </p:sp>
      <p:pic>
        <p:nvPicPr>
          <p:cNvPr id="3" name="Picture 2" descr="Diagram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8FB4571-EB02-4198-82FC-BFD58F0CCD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14"/>
          <a:stretch/>
        </p:blipFill>
        <p:spPr>
          <a:xfrm>
            <a:off x="8554445" y="1180531"/>
            <a:ext cx="2494779" cy="163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356140" y="2311635"/>
            <a:ext cx="8122069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07" marR="0" lvl="2" indent="-171442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命名高级过程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，以整个系统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子系统的名称命名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597" marR="0" lvl="3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例如：学生信息管理系统、库存管理子系统</a:t>
            </a:r>
            <a:endParaRPr kumimoji="0" lang="en-US" altLang="zh-CN" sz="22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57207" marR="0" lvl="2" indent="-171442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命名一般过程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，使用“动词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形容词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名词”格式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597" marR="0" lvl="3" indent="0" algn="l" defTabSz="685766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例如：验证</a:t>
            </a:r>
            <a:r>
              <a:rPr kumimoji="0" lang="zh-CN" altLang="en-US" sz="225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账号沟的状态</a:t>
            </a:r>
            <a:r>
              <a:rPr kumimoji="0" lang="zh-CN" altLang="en-US" sz="22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、添加</a:t>
            </a:r>
            <a:r>
              <a:rPr kumimoji="0" lang="zh-CN" altLang="en-US" sz="2251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订单的记录</a:t>
            </a:r>
            <a:r>
              <a:rPr kumimoji="0" lang="zh-CN" altLang="en-US" sz="22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</a:t>
            </a:r>
            <a:endParaRPr kumimoji="0" lang="en-US" altLang="zh-CN" sz="22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57207" marR="0" lvl="2" indent="-171442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必须有唯一的标识号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，指出它在图中的层次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28597" marR="0" lvl="3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25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40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过程概念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Process Concept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20600" y="599036"/>
            <a:ext cx="4218189" cy="5173825"/>
            <a:chOff x="7620600" y="599036"/>
            <a:chExt cx="4218189" cy="5173825"/>
          </a:xfrm>
        </p:grpSpPr>
        <p:pic>
          <p:nvPicPr>
            <p:cNvPr id="3" name="Picture 2" descr="Diagram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C8FB4571-EB02-4198-82FC-BFD58F0CC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14"/>
            <a:stretch/>
          </p:blipFill>
          <p:spPr>
            <a:xfrm>
              <a:off x="8482307" y="599036"/>
              <a:ext cx="2494779" cy="16377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123A4-AFAF-45E9-86DB-1B4BAA74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600" y="4135130"/>
              <a:ext cx="4218189" cy="16377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32507A-6DB1-4DEB-887F-8AB37AE2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345" y="2476099"/>
              <a:ext cx="3086701" cy="1419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814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07585" y="4759405"/>
            <a:ext cx="3653449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数据流图</a:t>
            </a:r>
            <a:endParaRPr kumimoji="0" lang="en-US" altLang="zh-CN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Data 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4FF36-63C0-496F-ABE9-AA59239B6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4" y="416925"/>
            <a:ext cx="5458816" cy="3793877"/>
          </a:xfrm>
          <a:prstGeom prst="rect">
            <a:avLst/>
          </a:prstGeom>
        </p:spPr>
      </p:pic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E69758C-6F31-4E11-9ADF-8880E8F40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50" y="355515"/>
            <a:ext cx="5458813" cy="39166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185543" y="1825770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marR="0" lvl="2" indent="0" algn="l" defTabSz="685766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6AFBB8-0C9B-4685-8B1C-C8B59CD9DA40}"/>
              </a:ext>
            </a:extLst>
          </p:cNvPr>
          <p:cNvSpPr txBox="1">
            <a:spLocks noChangeAspect="1"/>
          </p:cNvSpPr>
          <p:nvPr/>
        </p:nvSpPr>
        <p:spPr>
          <a:xfrm>
            <a:off x="0" y="1735259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marR="0" lvl="2" indent="0" algn="l" defTabSz="685766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13738-9A5C-4D03-A294-12A08B688E2A}"/>
              </a:ext>
            </a:extLst>
          </p:cNvPr>
          <p:cNvSpPr txBox="1"/>
          <p:nvPr/>
        </p:nvSpPr>
        <p:spPr>
          <a:xfrm>
            <a:off x="4352501" y="4635090"/>
            <a:ext cx="735034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圆角矩形表示要完成的</a:t>
            </a:r>
            <a:r>
              <a:rPr lang="zh-CN" altLang="en-US" sz="2100" b="1" dirty="0">
                <a:solidFill>
                  <a:schemeClr val="tx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过程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或者工作 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正方形表示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外部代理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系统的边界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箭头表示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数据流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或者输入和输出，到过程和来自过程</a:t>
            </a:r>
            <a:endParaRPr kumimoji="0" lang="en-US" altLang="zh-CN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开放的方框表示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数据存储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有时称为文件或者数据库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8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350416" y="1409951"/>
            <a:ext cx="8122816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数据流</a:t>
            </a:r>
            <a:r>
              <a:rPr lang="zh-CN" altLang="en-US" sz="2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，表示到一个过程的数据输入，或者来自一个过程的数据（信息）输出。</a:t>
            </a:r>
            <a:endParaRPr lang="en-US" altLang="zh-CN" sz="2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数据流是运动中的数据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18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也用于表示在文件或数据库中创建、删除、修改或读取数据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765" lvl="2" indent="0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控制流</a:t>
            </a:r>
            <a:r>
              <a:rPr lang="zh-CN" altLang="en-US" sz="2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，表示触发一个过程的条件或非数据事件。</a:t>
            </a:r>
            <a:endParaRPr lang="en-US" altLang="zh-CN" sz="2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可以把它看作是系统工作时的一个监控条件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765" lvl="2" indent="0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例如：时间、温度和高度等。报告生成过程可以由时序事件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“每晚”、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“月末”触发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描述性名词命名</a:t>
            </a:r>
            <a:endParaRPr lang="en-US" altLang="zh-CN" sz="24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</a:rPr>
              <a:t>数据流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</a:rPr>
              <a:t>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5FF75-83B1-41FC-9459-F49F7F08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96" y="1641523"/>
            <a:ext cx="3474369" cy="31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5273C-3A7A-437E-A95B-8F0EB3BB4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96" y="4202368"/>
            <a:ext cx="3474368" cy="3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75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4F18359-FC92-4C22-BF38-82F2F95D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7393"/>
            <a:ext cx="5321256" cy="5491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Flows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1B733-8783-4CB9-B8EB-599419617E80}"/>
              </a:ext>
            </a:extLst>
          </p:cNvPr>
          <p:cNvSpPr txBox="1"/>
          <p:nvPr/>
        </p:nvSpPr>
        <p:spPr>
          <a:xfrm>
            <a:off x="7507415" y="6280438"/>
            <a:ext cx="3015560" cy="48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35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往返于数据存储的数据流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10991-145B-4D91-853D-FE6FDFB26762}"/>
              </a:ext>
            </a:extLst>
          </p:cNvPr>
          <p:cNvSpPr txBox="1"/>
          <p:nvPr/>
        </p:nvSpPr>
        <p:spPr>
          <a:xfrm>
            <a:off x="457199" y="2298360"/>
            <a:ext cx="500707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从一个数据存储到一个过程的数据流，清楚地指出读取了什么数据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从一个过程到一个数据存储的数据流，清楚的命名以反映执行的特定动作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4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数据流规则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Rules for Data Flows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69"/>
            <a:ext cx="9593205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数据流名称应该是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，并采用描述性单数名词和名词短语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例如：一个过程的输入是“订单”，输出可以命名为“有效的订单”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数据流名称应该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描述数据而不描述实现</a:t>
            </a:r>
            <a:endParaRPr lang="en-US" altLang="zh-CN" sz="2250" u="sng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必须以一个过程开始和</a:t>
            </a:r>
            <a:r>
              <a:rPr lang="en-US" altLang="zh-CN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或结束</a:t>
            </a:r>
            <a:endParaRPr lang="en-US" altLang="zh-CN" sz="2250" u="sng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0901A85-53EA-4B7B-B1B2-3B973CA3CA5D}"/>
              </a:ext>
            </a:extLst>
          </p:cNvPr>
          <p:cNvGrpSpPr/>
          <p:nvPr/>
        </p:nvGrpSpPr>
        <p:grpSpPr>
          <a:xfrm>
            <a:off x="1874916" y="2541926"/>
            <a:ext cx="8442167" cy="4316074"/>
            <a:chOff x="1874916" y="2541926"/>
            <a:chExt cx="8442167" cy="4316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41055-2927-4B05-A0F8-3DAFF6CFB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11" b="1228"/>
            <a:stretch/>
          </p:blipFill>
          <p:spPr>
            <a:xfrm>
              <a:off x="1874916" y="2685479"/>
              <a:ext cx="8442167" cy="4172521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C701EFE-9566-46E0-A689-5114BD67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5123" r="54557" b="5123"/>
            <a:stretch/>
          </p:blipFill>
          <p:spPr>
            <a:xfrm>
              <a:off x="7270955" y="2541926"/>
              <a:ext cx="1142999" cy="805045"/>
            </a:xfrm>
            <a:prstGeom prst="rect">
              <a:avLst/>
            </a:prstGeom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02B65BF-6855-40CD-919C-C440D543F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38" t="5123" r="1917" b="5123"/>
            <a:stretch/>
          </p:blipFill>
          <p:spPr>
            <a:xfrm>
              <a:off x="3102665" y="2541926"/>
              <a:ext cx="1142998" cy="805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394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077669" y="374643"/>
            <a:ext cx="861060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</a:t>
            </a:r>
            <a:r>
              <a:rPr lang="zh-CN" altLang="en-US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：机票</a:t>
            </a:r>
            <a:r>
              <a:rPr lang="zh-CN" altLang="en-US" sz="3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预定</a:t>
            </a:r>
            <a:r>
              <a:rPr lang="zh-CN" altLang="en-US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系统顶层</a:t>
            </a:r>
            <a:r>
              <a:rPr lang="en-US" altLang="zh-CN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DFD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只需要画上下文数据流图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732552" y="2303998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系统功能：旅行社把预定机票的旅客信息输入机票预定系统；系统为旅客安排航班，打印出取票通知单，返给旅行社；旅客在飞机起飞前凭取票单取票，系统检验无误后，输出机票给旅客。</a:t>
            </a:r>
          </a:p>
        </p:txBody>
      </p:sp>
      <p:sp>
        <p:nvSpPr>
          <p:cNvPr id="2" name="矩形 1"/>
          <p:cNvSpPr/>
          <p:nvPr/>
        </p:nvSpPr>
        <p:spPr>
          <a:xfrm>
            <a:off x="2944049" y="4103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腾讯文档</a:t>
            </a:r>
            <a:r>
              <a:rPr lang="en-US" altLang="zh-CN" dirty="0"/>
              <a:t>】</a:t>
            </a:r>
            <a:r>
              <a:rPr lang="zh-CN" altLang="en-US" dirty="0"/>
              <a:t>飞机票预定系统</a:t>
            </a:r>
            <a:r>
              <a:rPr lang="en-US" altLang="zh-CN" dirty="0"/>
              <a:t>DFD</a:t>
            </a:r>
          </a:p>
          <a:p>
            <a:r>
              <a:rPr lang="en-US" altLang="zh-CN" dirty="0"/>
              <a:t>https://docs.qq.com/form/page/DSGR6dm1qU25ab2xi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3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16266" y="939184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系统功能：旅行社把预定机票的旅客信息输入机票预定系统；系统为旅客安排航班，打印出取票通知单，返给旅行社；旅客在飞机起飞前凭取票单取票，系统检验无误后，输出机票给旅客。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816266" y="939184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系统功能：旅行社把预定机票的旅客信息输入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机票预定系统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；系统为旅客安排航班，打印出取票通知单，返给旅行社；旅客在飞机起飞前凭取票单取票，系统检验无误后，输出机票给旅客。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800046" y="597894"/>
            <a:ext cx="1918952" cy="68258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机票预定系统</a:t>
            </a:r>
            <a:endParaRPr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6266" y="939184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系统功能：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把预定机票的旅客信息输入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机票预定系统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；系统为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安排航班，打印出取票通知单，返给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在飞机起飞前凭取票单取票，系统检验无误后，输出机票给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2981459" y="694485"/>
            <a:ext cx="1133341" cy="4893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旅行社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020836" y="643809"/>
            <a:ext cx="1133341" cy="4893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旅客</a:t>
            </a:r>
            <a:endParaRPr lang="zh-CN" alt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816266" y="939184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系统功能：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000" dirty="0">
                <a:solidFill>
                  <a:srgbClr val="00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预定机票的旅客信息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机票预定系统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；系统为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安排航班，打印出</a:t>
            </a:r>
            <a:r>
              <a:rPr lang="zh-CN" altLang="en-US" sz="2000" dirty="0">
                <a:solidFill>
                  <a:srgbClr val="00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取票通知单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，返给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在飞机起飞前凭</a:t>
            </a:r>
            <a:r>
              <a:rPr lang="zh-CN" altLang="en-US" sz="2000" dirty="0">
                <a:solidFill>
                  <a:srgbClr val="00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取票单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取票，系统检验无误后，输出</a:t>
            </a:r>
            <a:r>
              <a:rPr lang="zh-CN" altLang="en-US" sz="2000" dirty="0">
                <a:solidFill>
                  <a:srgbClr val="00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16" name="曲线连接符 15"/>
          <p:cNvCxnSpPr/>
          <p:nvPr/>
        </p:nvCxnSpPr>
        <p:spPr>
          <a:xfrm rot="5400000" flipH="1" flipV="1">
            <a:off x="4932558" y="2553666"/>
            <a:ext cx="114725" cy="1750242"/>
          </a:xfrm>
          <a:prstGeom prst="curvedConnector3">
            <a:avLst>
              <a:gd name="adj1" fmla="val 4483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5400000">
            <a:off x="4926620" y="3350641"/>
            <a:ext cx="177657" cy="1801300"/>
          </a:xfrm>
          <a:prstGeom prst="curvedConnector3">
            <a:avLst>
              <a:gd name="adj1" fmla="val 3249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5400000" flipH="1" flipV="1">
            <a:off x="7812043" y="2611030"/>
            <a:ext cx="114725" cy="1750242"/>
          </a:xfrm>
          <a:prstGeom prst="curvedConnector3">
            <a:avLst>
              <a:gd name="adj1" fmla="val 4483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>
            <a:off x="7780577" y="3261812"/>
            <a:ext cx="177657" cy="1801300"/>
          </a:xfrm>
          <a:prstGeom prst="curvedConnector3">
            <a:avLst>
              <a:gd name="adj1" fmla="val 3249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346034" y="2599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旅客信息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346034" y="48317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取票通知单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661656" y="25770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机票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583223" y="49338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取票单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77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10925 0.426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0.00104 0.441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12214 0.4178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2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 animBg="1"/>
      <p:bldP spid="10" grpId="1" animBg="1"/>
      <p:bldP spid="12" grpId="0"/>
      <p:bldP spid="24" grpId="0"/>
      <p:bldP spid="2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077669" y="374643"/>
            <a:ext cx="8610601" cy="1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练习：</a:t>
            </a:r>
            <a:r>
              <a:rPr lang="zh-CN" altLang="en-US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招生考试系统</a:t>
            </a:r>
            <a:r>
              <a:rPr lang="zh-CN" altLang="en-US" sz="3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r>
              <a:rPr lang="en-US" altLang="zh-CN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DFD</a:t>
            </a:r>
            <a:endParaRPr lang="zh-CN" altLang="en-US" sz="3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只需要画上下文数据流图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1655279" y="2000887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学校首先公布招生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条件。考生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根据自己的条件报名，之后系统进行资格审查，并通知学生资格审查信息；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对于资格审查合格的考生可以参加答卷，系统根据学校提供的试题及答案进行自动判卷，并给出分数及答题信息，供考生查询；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最后系统根据学校的录取分数线进行录取，并将录取信息发送给考生。 </a:t>
            </a:r>
          </a:p>
        </p:txBody>
      </p:sp>
      <p:sp>
        <p:nvSpPr>
          <p:cNvPr id="5" name="矩形 4"/>
          <p:cNvSpPr/>
          <p:nvPr/>
        </p:nvSpPr>
        <p:spPr>
          <a:xfrm>
            <a:off x="3415048" y="46555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腾讯文档</a:t>
            </a:r>
            <a:r>
              <a:rPr lang="en-US" altLang="zh-CN" dirty="0"/>
              <a:t>】</a:t>
            </a:r>
            <a:r>
              <a:rPr lang="zh-CN" altLang="en-US" dirty="0"/>
              <a:t>招生系统</a:t>
            </a:r>
            <a:r>
              <a:rPr lang="en-US" altLang="zh-CN" dirty="0"/>
              <a:t>DFD</a:t>
            </a:r>
          </a:p>
          <a:p>
            <a:r>
              <a:rPr lang="en-US" altLang="zh-CN" dirty="0"/>
              <a:t>https://docs.qq.com/form/page/DSE1UeXhEU3pIcnlJ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7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32443" y="1188980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学校首先公布招生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条件。考生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根据自己的条件报名，之后系统进行资格审查，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并通知学生资格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审查信息；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对于资格审查合格的考生可以参加答卷，系统根据学校提供的试题及答案进行自动判卷，并给出分数及答题信息，供考生查询；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最后系统根据学校的录取分数线进行录取，并将录取信息发送给考生。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32443" y="1179523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首先公布招生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条件。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根据自己的条件报名，之后系统进行资格审查，并通知学生资格审查信息；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对于资格审查合格的考生可以参加答卷，系统根据学校提供的试题及答案进行自动判卷，并给出分数及答题信息，供考生查询；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最后系统根据学校的录取分数线进行录取，并将录取信息发送给考生。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32443" y="1186143"/>
            <a:ext cx="851899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首先公布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招生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根据自己的条件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，之后系统进行资格审查，并通知学生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资格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对于资格审查合格的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可以参加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，系统根据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试题及答案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进行自动判卷，并给出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分数及答题信息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，供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最后系统根据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录取分数线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进行录取，并将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录取信息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发送给考生。 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260494" y="3791118"/>
            <a:ext cx="3464416" cy="162363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招生考试系统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3153" y="3885255"/>
            <a:ext cx="2395470" cy="139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62385" y="3885255"/>
            <a:ext cx="2407274" cy="1398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考生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244404" y="4154673"/>
            <a:ext cx="1030310" cy="1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7699557" y="3921943"/>
            <a:ext cx="953101" cy="13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706868" y="4533369"/>
            <a:ext cx="924326" cy="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253797" y="4531107"/>
            <a:ext cx="1030310" cy="1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246551" y="4894468"/>
            <a:ext cx="1030310" cy="1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706868" y="4227470"/>
            <a:ext cx="945790" cy="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7715889" y="4810721"/>
            <a:ext cx="924326" cy="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716595" y="5027255"/>
            <a:ext cx="945790" cy="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699557" y="5287169"/>
            <a:ext cx="945790" cy="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332746" y="38775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招生条件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225344" y="4252099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试题及答案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227778" y="46240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录取分数线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7928778" y="36185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报名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761249" y="39449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资格审查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14778" y="42491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答卷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732213" y="502725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录取信息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491944" y="476514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分数及答题信息</a:t>
            </a:r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901924" y="45375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查询</a:t>
            </a:r>
            <a:endParaRPr lang="zh-CN" altLang="en-US" sz="1400" dirty="0"/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5030955" y="350594"/>
            <a:ext cx="8610601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1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招生考试系统</a:t>
            </a:r>
            <a:r>
              <a:rPr lang="en-US" altLang="zh-CN" sz="31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DFD</a:t>
            </a:r>
            <a:endParaRPr lang="zh-CN" altLang="en-US" sz="3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09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611649" y="2367171"/>
            <a:ext cx="11330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微软雅黑"/>
                <a:cs typeface="+mn-cs"/>
              </a:rPr>
              <a:t>首先，回顾一下上一节课内容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Condensed" panose="020B0502040204020203" pitchFamily="34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微软雅黑"/>
                <a:cs typeface="+mn-cs"/>
              </a:rPr>
              <a:t>Previously on System Analysis &amp; Design</a:t>
            </a:r>
          </a:p>
        </p:txBody>
      </p:sp>
    </p:spTree>
    <p:extLst>
      <p:ext uri="{BB962C8B-B14F-4D97-AF65-F5344CB8AC3E}">
        <p14:creationId xmlns:p14="http://schemas.microsoft.com/office/powerpoint/2010/main" val="7342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/-2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4086438" y="2703218"/>
            <a:ext cx="44687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逻辑过程建模</a:t>
            </a:r>
            <a:r>
              <a:rPr lang="zh-CN" altLang="en-US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 Modeling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66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643277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上下文</a:t>
            </a: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数据流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图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Context Data Flow Diagram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0" y="3039215"/>
            <a:ext cx="38853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(Top-level data flow diagram)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F0F3-5ADC-4E09-A7C8-5FD54353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76" y="725749"/>
            <a:ext cx="7544937" cy="54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2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81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328161" y="3039218"/>
            <a:ext cx="38853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顶层数据流图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(Top-level data flow diagram)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描述了整个系统的作用范围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对系统的总体功能、输入和输出进行了抽象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反映了系统和环境的关系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643279" y="67475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   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</a:p>
        </p:txBody>
      </p:sp>
      <p:pic>
        <p:nvPicPr>
          <p:cNvPr id="9" name="Picture 17" descr="Chapter_06_illus6">
            <a:extLst>
              <a:ext uri="{FF2B5EF4-FFF2-40B4-BE49-F238E27FC236}">
                <a16:creationId xmlns:a16="http://schemas.microsoft.com/office/drawing/2014/main" id="{D1D180D9-BD6F-4471-8042-A957DDA8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568" t="12878" r="20589" b="13637"/>
          <a:stretch>
            <a:fillRect/>
          </a:stretch>
        </p:blipFill>
        <p:spPr bwMode="auto">
          <a:xfrm>
            <a:off x="5281220" y="6826"/>
            <a:ext cx="5138849" cy="6836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21505-8B74-41DE-B73D-790896673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04" y="820369"/>
            <a:ext cx="6884136" cy="48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过程分解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Decomposition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2623676" y="1034851"/>
            <a:ext cx="7529884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algn="ctr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是将一个系统分解成它的组件子系统、过程和子过程的行动。每个层次的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都揭示了系统的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82A4271-0F1B-4FF3-9E94-353EC3C97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52" y="2068233"/>
            <a:ext cx="6019331" cy="4619836"/>
          </a:xfrm>
          <a:prstGeom prst="rect">
            <a:avLst/>
          </a:prstGeom>
          <a:effectLst/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78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485068" y="961957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495800" y="24384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2971800" y="38862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5486400" y="38862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06633" y="1341413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53000" y="1527184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13515" y="1266543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13514" y="1658544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4827968" y="2590430"/>
            <a:ext cx="1649032" cy="845038"/>
            <a:chOff x="3151568" y="2590430"/>
            <a:chExt cx="1649032" cy="845038"/>
          </a:xfrm>
        </p:grpSpPr>
        <p:sp>
          <p:nvSpPr>
            <p:cNvPr id="33" name="流程图: 接点 32"/>
            <p:cNvSpPr/>
            <p:nvPr/>
          </p:nvSpPr>
          <p:spPr>
            <a:xfrm>
              <a:off x="3505200" y="2846031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箭头连接符 33"/>
            <p:cNvCxnSpPr>
              <a:endCxn id="33" idx="2"/>
            </p:cNvCxnSpPr>
            <p:nvPr/>
          </p:nvCxnSpPr>
          <p:spPr>
            <a:xfrm flipV="1">
              <a:off x="3151568" y="3031803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33" idx="7"/>
              <a:endCxn id="37" idx="2"/>
            </p:cNvCxnSpPr>
            <p:nvPr/>
          </p:nvCxnSpPr>
          <p:spPr>
            <a:xfrm flipV="1">
              <a:off x="3812082" y="2776202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33" idx="5"/>
              <a:endCxn id="45" idx="2"/>
            </p:cNvCxnSpPr>
            <p:nvPr/>
          </p:nvCxnSpPr>
          <p:spPr>
            <a:xfrm>
              <a:off x="3812082" y="3163163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图: 接点 36"/>
            <p:cNvSpPr/>
            <p:nvPr/>
          </p:nvSpPr>
          <p:spPr>
            <a:xfrm>
              <a:off x="4163632" y="2590430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箭头连接符 38"/>
            <p:cNvCxnSpPr>
              <a:stCxn id="37" idx="6"/>
            </p:cNvCxnSpPr>
            <p:nvPr/>
          </p:nvCxnSpPr>
          <p:spPr>
            <a:xfrm>
              <a:off x="4523167" y="2776202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流程图: 接点 44"/>
            <p:cNvSpPr/>
            <p:nvPr/>
          </p:nvSpPr>
          <p:spPr>
            <a:xfrm>
              <a:off x="4065968" y="306392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>
              <a:stCxn id="45" idx="6"/>
            </p:cNvCxnSpPr>
            <p:nvPr/>
          </p:nvCxnSpPr>
          <p:spPr>
            <a:xfrm>
              <a:off x="4425503" y="3249697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流程图: 接点 58"/>
          <p:cNvSpPr/>
          <p:nvPr/>
        </p:nvSpPr>
        <p:spPr>
          <a:xfrm>
            <a:off x="6151808" y="4262995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9" idx="2"/>
          </p:cNvCxnSpPr>
          <p:nvPr/>
        </p:nvCxnSpPr>
        <p:spPr>
          <a:xfrm flipV="1">
            <a:off x="5798175" y="4448766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9" idx="7"/>
            <a:endCxn id="63" idx="2"/>
          </p:cNvCxnSpPr>
          <p:nvPr/>
        </p:nvCxnSpPr>
        <p:spPr>
          <a:xfrm flipV="1">
            <a:off x="6458689" y="4193165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9" idx="5"/>
            <a:endCxn id="65" idx="2"/>
          </p:cNvCxnSpPr>
          <p:nvPr/>
        </p:nvCxnSpPr>
        <p:spPr>
          <a:xfrm>
            <a:off x="6458689" y="4580126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流程图: 接点 62"/>
          <p:cNvSpPr/>
          <p:nvPr/>
        </p:nvSpPr>
        <p:spPr>
          <a:xfrm>
            <a:off x="6810240" y="4007394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/>
          <p:cNvCxnSpPr>
            <a:stCxn id="63" idx="6"/>
          </p:cNvCxnSpPr>
          <p:nvPr/>
        </p:nvCxnSpPr>
        <p:spPr>
          <a:xfrm>
            <a:off x="7169775" y="4193165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图: 接点 64"/>
          <p:cNvSpPr/>
          <p:nvPr/>
        </p:nvSpPr>
        <p:spPr>
          <a:xfrm>
            <a:off x="6712576" y="448088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5" idx="6"/>
          </p:cNvCxnSpPr>
          <p:nvPr/>
        </p:nvCxnSpPr>
        <p:spPr>
          <a:xfrm>
            <a:off x="7072111" y="4666660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1752600" y="5482071"/>
            <a:ext cx="2286000" cy="1143000"/>
            <a:chOff x="228600" y="5329671"/>
            <a:chExt cx="2286000" cy="1143000"/>
          </a:xfrm>
        </p:grpSpPr>
        <p:sp>
          <p:nvSpPr>
            <p:cNvPr id="9" name="平行四边形 8"/>
            <p:cNvSpPr/>
            <p:nvPr/>
          </p:nvSpPr>
          <p:spPr>
            <a:xfrm>
              <a:off x="228600" y="5329671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54058" y="5689594"/>
              <a:ext cx="1655742" cy="375460"/>
              <a:chOff x="5686826" y="2692382"/>
              <a:chExt cx="1655742" cy="375460"/>
            </a:xfrm>
          </p:grpSpPr>
          <p:sp>
            <p:nvSpPr>
              <p:cNvPr id="68" name="流程图: 接点 67"/>
              <p:cNvSpPr/>
              <p:nvPr/>
            </p:nvSpPr>
            <p:spPr>
              <a:xfrm>
                <a:off x="6040458" y="2696299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直接箭头连接符 68"/>
              <p:cNvCxnSpPr>
                <a:endCxn id="68" idx="2"/>
              </p:cNvCxnSpPr>
              <p:nvPr/>
            </p:nvCxnSpPr>
            <p:spPr>
              <a:xfrm flipV="1">
                <a:off x="5686826" y="2882071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68" idx="6"/>
                <a:endCxn id="72" idx="2"/>
              </p:cNvCxnSpPr>
              <p:nvPr/>
            </p:nvCxnSpPr>
            <p:spPr>
              <a:xfrm flipV="1">
                <a:off x="6399993" y="2878154"/>
                <a:ext cx="305607" cy="39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流程图: 接点 71"/>
              <p:cNvSpPr/>
              <p:nvPr/>
            </p:nvSpPr>
            <p:spPr>
              <a:xfrm>
                <a:off x="6705600" y="269238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3" name="直接箭头连接符 72"/>
              <p:cNvCxnSpPr>
                <a:stCxn id="72" idx="6"/>
              </p:cNvCxnSpPr>
              <p:nvPr/>
            </p:nvCxnSpPr>
            <p:spPr>
              <a:xfrm>
                <a:off x="7065135" y="287815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/>
          <p:cNvGrpSpPr/>
          <p:nvPr/>
        </p:nvGrpSpPr>
        <p:grpSpPr>
          <a:xfrm>
            <a:off x="3179473" y="4021469"/>
            <a:ext cx="1828800" cy="854593"/>
            <a:chOff x="5715000" y="2069885"/>
            <a:chExt cx="1828800" cy="854593"/>
          </a:xfrm>
        </p:grpSpPr>
        <p:sp>
          <p:nvSpPr>
            <p:cNvPr id="50" name="流程图: 接点 49"/>
            <p:cNvSpPr/>
            <p:nvPr/>
          </p:nvSpPr>
          <p:spPr>
            <a:xfrm>
              <a:off x="5910593" y="255186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接箭头连接符 50"/>
            <p:cNvCxnSpPr>
              <a:endCxn id="50" idx="2"/>
            </p:cNvCxnSpPr>
            <p:nvPr/>
          </p:nvCxnSpPr>
          <p:spPr>
            <a:xfrm>
              <a:off x="5715000" y="2737634"/>
              <a:ext cx="195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50" idx="7"/>
              <a:endCxn id="54" idx="2"/>
            </p:cNvCxnSpPr>
            <p:nvPr/>
          </p:nvCxnSpPr>
          <p:spPr>
            <a:xfrm flipV="1">
              <a:off x="6217475" y="2260757"/>
              <a:ext cx="207202" cy="34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50" idx="6"/>
              <a:endCxn id="56" idx="2"/>
            </p:cNvCxnSpPr>
            <p:nvPr/>
          </p:nvCxnSpPr>
          <p:spPr>
            <a:xfrm>
              <a:off x="6270128" y="2737634"/>
              <a:ext cx="334316" cy="10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流程图: 接点 53"/>
            <p:cNvSpPr/>
            <p:nvPr/>
          </p:nvSpPr>
          <p:spPr>
            <a:xfrm>
              <a:off x="6424677" y="207498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箭头连接符 54"/>
            <p:cNvCxnSpPr>
              <a:stCxn id="54" idx="6"/>
              <a:endCxn id="99" idx="2"/>
            </p:cNvCxnSpPr>
            <p:nvPr/>
          </p:nvCxnSpPr>
          <p:spPr>
            <a:xfrm flipV="1">
              <a:off x="6784212" y="2255657"/>
              <a:ext cx="178428" cy="5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流程图: 接点 55"/>
            <p:cNvSpPr/>
            <p:nvPr/>
          </p:nvSpPr>
          <p:spPr>
            <a:xfrm>
              <a:off x="6604444" y="255293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箭头连接符 56"/>
            <p:cNvCxnSpPr>
              <a:stCxn id="56" idx="6"/>
            </p:cNvCxnSpPr>
            <p:nvPr/>
          </p:nvCxnSpPr>
          <p:spPr>
            <a:xfrm>
              <a:off x="6963979" y="2738707"/>
              <a:ext cx="358196" cy="77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流程图: 接点 98"/>
            <p:cNvSpPr/>
            <p:nvPr/>
          </p:nvSpPr>
          <p:spPr>
            <a:xfrm>
              <a:off x="6962640" y="2069885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箭头连接符 102"/>
            <p:cNvCxnSpPr>
              <a:stCxn id="99" idx="6"/>
            </p:cNvCxnSpPr>
            <p:nvPr/>
          </p:nvCxnSpPr>
          <p:spPr>
            <a:xfrm>
              <a:off x="7322175" y="2255657"/>
              <a:ext cx="221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组合 178"/>
          <p:cNvGrpSpPr/>
          <p:nvPr/>
        </p:nvGrpSpPr>
        <p:grpSpPr>
          <a:xfrm>
            <a:off x="6380408" y="5482071"/>
            <a:ext cx="2286000" cy="1143000"/>
            <a:chOff x="4856408" y="5329671"/>
            <a:chExt cx="2286000" cy="1143000"/>
          </a:xfrm>
        </p:grpSpPr>
        <p:sp>
          <p:nvSpPr>
            <p:cNvPr id="11" name="平行四边形 10"/>
            <p:cNvSpPr/>
            <p:nvPr/>
          </p:nvSpPr>
          <p:spPr>
            <a:xfrm>
              <a:off x="4856408" y="5329671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流程图: 接点 116"/>
            <p:cNvSpPr/>
            <p:nvPr/>
          </p:nvSpPr>
          <p:spPr>
            <a:xfrm>
              <a:off x="5468693" y="5759423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2.2.1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8" name="直接箭头连接符 117"/>
            <p:cNvCxnSpPr>
              <a:endCxn id="117" idx="2"/>
            </p:cNvCxnSpPr>
            <p:nvPr/>
          </p:nvCxnSpPr>
          <p:spPr>
            <a:xfrm flipV="1">
              <a:off x="5115061" y="5945195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17" idx="7"/>
              <a:endCxn id="121" idx="2"/>
            </p:cNvCxnSpPr>
            <p:nvPr/>
          </p:nvCxnSpPr>
          <p:spPr>
            <a:xfrm flipV="1">
              <a:off x="5775575" y="5689594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17" idx="5"/>
              <a:endCxn id="123" idx="2"/>
            </p:cNvCxnSpPr>
            <p:nvPr/>
          </p:nvCxnSpPr>
          <p:spPr>
            <a:xfrm>
              <a:off x="5775575" y="6076555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流程图: 接点 120"/>
            <p:cNvSpPr/>
            <p:nvPr/>
          </p:nvSpPr>
          <p:spPr>
            <a:xfrm>
              <a:off x="6127125" y="550382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2.2.2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接箭头连接符 121"/>
            <p:cNvCxnSpPr>
              <a:stCxn id="121" idx="6"/>
            </p:cNvCxnSpPr>
            <p:nvPr/>
          </p:nvCxnSpPr>
          <p:spPr>
            <a:xfrm>
              <a:off x="6486660" y="5689594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流程图: 接点 122"/>
            <p:cNvSpPr/>
            <p:nvPr/>
          </p:nvSpPr>
          <p:spPr>
            <a:xfrm>
              <a:off x="6029461" y="5977317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2.2.3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接箭头连接符 123"/>
            <p:cNvCxnSpPr>
              <a:stCxn id="123" idx="6"/>
            </p:cNvCxnSpPr>
            <p:nvPr/>
          </p:nvCxnSpPr>
          <p:spPr>
            <a:xfrm>
              <a:off x="6388996" y="6163089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4066504" y="5486400"/>
            <a:ext cx="2286000" cy="1143000"/>
            <a:chOff x="2542504" y="5334000"/>
            <a:chExt cx="2286000" cy="1143000"/>
          </a:xfrm>
        </p:grpSpPr>
        <p:sp>
          <p:nvSpPr>
            <p:cNvPr id="10" name="平行四边形 9"/>
            <p:cNvSpPr/>
            <p:nvPr/>
          </p:nvSpPr>
          <p:spPr>
            <a:xfrm>
              <a:off x="2542504" y="53340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2899535" y="5685677"/>
              <a:ext cx="1655742" cy="375460"/>
              <a:chOff x="5686826" y="2692382"/>
              <a:chExt cx="1655742" cy="375460"/>
            </a:xfrm>
          </p:grpSpPr>
          <p:sp>
            <p:nvSpPr>
              <p:cNvPr id="127" name="流程图: 接点 126"/>
              <p:cNvSpPr/>
              <p:nvPr/>
            </p:nvSpPr>
            <p:spPr>
              <a:xfrm>
                <a:off x="6040458" y="2696299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8" name="直接箭头连接符 127"/>
              <p:cNvCxnSpPr>
                <a:endCxn id="127" idx="2"/>
              </p:cNvCxnSpPr>
              <p:nvPr/>
            </p:nvCxnSpPr>
            <p:spPr>
              <a:xfrm flipV="1">
                <a:off x="5686826" y="2882071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127" idx="6"/>
                <a:endCxn id="130" idx="2"/>
              </p:cNvCxnSpPr>
              <p:nvPr/>
            </p:nvCxnSpPr>
            <p:spPr>
              <a:xfrm flipV="1">
                <a:off x="6399993" y="2878154"/>
                <a:ext cx="305607" cy="39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流程图: 接点 129"/>
              <p:cNvSpPr/>
              <p:nvPr/>
            </p:nvSpPr>
            <p:spPr>
              <a:xfrm>
                <a:off x="6705600" y="269238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1" name="直接箭头连接符 130"/>
              <p:cNvCxnSpPr>
                <a:stCxn id="130" idx="6"/>
              </p:cNvCxnSpPr>
              <p:nvPr/>
            </p:nvCxnSpPr>
            <p:spPr>
              <a:xfrm>
                <a:off x="7065135" y="287815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3" name="直接连接符 132"/>
          <p:cNvCxnSpPr/>
          <p:nvPr/>
        </p:nvCxnSpPr>
        <p:spPr>
          <a:xfrm flipH="1">
            <a:off x="4777169" y="1738088"/>
            <a:ext cx="665141" cy="70031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12" idx="4"/>
          </p:cNvCxnSpPr>
          <p:nvPr/>
        </p:nvCxnSpPr>
        <p:spPr>
          <a:xfrm>
            <a:off x="5486400" y="1712955"/>
            <a:ext cx="1295400" cy="735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3276601" y="3241418"/>
            <a:ext cx="2084766" cy="6447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33" idx="4"/>
          </p:cNvCxnSpPr>
          <p:nvPr/>
        </p:nvCxnSpPr>
        <p:spPr>
          <a:xfrm flipH="1">
            <a:off x="5270502" y="3217575"/>
            <a:ext cx="90867" cy="6585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45" idx="4"/>
          </p:cNvCxnSpPr>
          <p:nvPr/>
        </p:nvCxnSpPr>
        <p:spPr>
          <a:xfrm flipH="1">
            <a:off x="5795022" y="3435469"/>
            <a:ext cx="127115" cy="4528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15248" y="3435469"/>
            <a:ext cx="1857152" cy="46028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50" idx="4"/>
          </p:cNvCxnSpPr>
          <p:nvPr/>
        </p:nvCxnSpPr>
        <p:spPr>
          <a:xfrm flipH="1">
            <a:off x="2068102" y="4874989"/>
            <a:ext cx="1486732" cy="6070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50" idx="4"/>
          </p:cNvCxnSpPr>
          <p:nvPr/>
        </p:nvCxnSpPr>
        <p:spPr>
          <a:xfrm>
            <a:off x="3554834" y="4874989"/>
            <a:ext cx="493154" cy="6456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59" idx="4"/>
          </p:cNvCxnSpPr>
          <p:nvPr/>
        </p:nvCxnSpPr>
        <p:spPr>
          <a:xfrm flipH="1">
            <a:off x="4354871" y="4634538"/>
            <a:ext cx="1976705" cy="8417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59" idx="4"/>
          </p:cNvCxnSpPr>
          <p:nvPr/>
        </p:nvCxnSpPr>
        <p:spPr>
          <a:xfrm>
            <a:off x="6331576" y="4634538"/>
            <a:ext cx="47761" cy="82195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 flipH="1">
            <a:off x="6673971" y="4874990"/>
            <a:ext cx="218373" cy="58150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6934200" y="4874989"/>
            <a:ext cx="1732208" cy="5888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1981200" y="2286000"/>
            <a:ext cx="830580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1849862" y="5181600"/>
            <a:ext cx="8665739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067801" y="1245273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sp>
        <p:nvSpPr>
          <p:cNvPr id="189" name="矩形 188"/>
          <p:cNvSpPr/>
          <p:nvPr/>
        </p:nvSpPr>
        <p:spPr>
          <a:xfrm>
            <a:off x="8910705" y="3461387"/>
            <a:ext cx="1127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中间层</a:t>
            </a:r>
          </a:p>
        </p:txBody>
      </p:sp>
      <p:sp>
        <p:nvSpPr>
          <p:cNvPr id="190" name="矩形 189"/>
          <p:cNvSpPr/>
          <p:nvPr/>
        </p:nvSpPr>
        <p:spPr>
          <a:xfrm>
            <a:off x="9095508" y="5676027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底层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自上而下结构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53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485068" y="961957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06633" y="1341413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53000" y="1527184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13515" y="1266543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13514" y="1658544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067801" y="1245273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752600" y="1712956"/>
            <a:ext cx="8763000" cy="4916445"/>
            <a:chOff x="228600" y="1712955"/>
            <a:chExt cx="8763000" cy="4916445"/>
          </a:xfrm>
        </p:grpSpPr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228600" y="2286000"/>
              <a:ext cx="8763000" cy="4343400"/>
              <a:chOff x="228600" y="2286000"/>
              <a:chExt cx="8763000" cy="4343400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457200" y="2286000"/>
                <a:ext cx="8305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325861" y="5181600"/>
                <a:ext cx="866573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组合 4"/>
              <p:cNvGrpSpPr/>
              <p:nvPr/>
            </p:nvGrpSpPr>
            <p:grpSpPr>
              <a:xfrm>
                <a:off x="228600" y="2438400"/>
                <a:ext cx="8285337" cy="4191000"/>
                <a:chOff x="228600" y="2438400"/>
                <a:chExt cx="8285337" cy="4191000"/>
              </a:xfrm>
            </p:grpSpPr>
            <p:sp>
              <p:nvSpPr>
                <p:cNvPr id="6" name="平行四边形 5"/>
                <p:cNvSpPr/>
                <p:nvPr/>
              </p:nvSpPr>
              <p:spPr>
                <a:xfrm>
                  <a:off x="2971800" y="24384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/>
                <p:cNvSpPr/>
                <p:nvPr/>
              </p:nvSpPr>
              <p:spPr>
                <a:xfrm>
                  <a:off x="1447800" y="38862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3962400" y="3886200"/>
                  <a:ext cx="2286000" cy="1143000"/>
                </a:xfrm>
                <a:prstGeom prst="parallelogram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8" name="组合 47"/>
                <p:cNvGrpSpPr/>
                <p:nvPr/>
              </p:nvGrpSpPr>
              <p:grpSpPr>
                <a:xfrm>
                  <a:off x="3303968" y="2590430"/>
                  <a:ext cx="1649032" cy="845038"/>
                  <a:chOff x="3151568" y="2590430"/>
                  <a:chExt cx="1649032" cy="845038"/>
                </a:xfrm>
              </p:grpSpPr>
              <p:sp>
                <p:nvSpPr>
                  <p:cNvPr id="33" name="流程图: 接点 32"/>
                  <p:cNvSpPr/>
                  <p:nvPr/>
                </p:nvSpPr>
                <p:spPr>
                  <a:xfrm>
                    <a:off x="3505200" y="2846031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4" name="直接箭头连接符 33"/>
                  <p:cNvCxnSpPr>
                    <a:endCxn id="33" idx="2"/>
                  </p:cNvCxnSpPr>
                  <p:nvPr/>
                </p:nvCxnSpPr>
                <p:spPr>
                  <a:xfrm flipV="1">
                    <a:off x="3151568" y="3031803"/>
                    <a:ext cx="353632" cy="82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>
                    <a:stCxn id="33" idx="7"/>
                    <a:endCxn id="37" idx="2"/>
                  </p:cNvCxnSpPr>
                  <p:nvPr/>
                </p:nvCxnSpPr>
                <p:spPr>
                  <a:xfrm flipV="1">
                    <a:off x="3812082" y="2776202"/>
                    <a:ext cx="351550" cy="1242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>
                    <a:stCxn id="33" idx="5"/>
                    <a:endCxn id="45" idx="2"/>
                  </p:cNvCxnSpPr>
                  <p:nvPr/>
                </p:nvCxnSpPr>
                <p:spPr>
                  <a:xfrm>
                    <a:off x="3812082" y="3163163"/>
                    <a:ext cx="253886" cy="865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流程图: 接点 36"/>
                  <p:cNvSpPr/>
                  <p:nvPr/>
                </p:nvSpPr>
                <p:spPr>
                  <a:xfrm>
                    <a:off x="4163632" y="2590430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9" name="直接箭头连接符 38"/>
                  <p:cNvCxnSpPr>
                    <a:stCxn id="37" idx="6"/>
                  </p:cNvCxnSpPr>
                  <p:nvPr/>
                </p:nvCxnSpPr>
                <p:spPr>
                  <a:xfrm>
                    <a:off x="4523167" y="2776202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流程图: 接点 44"/>
                  <p:cNvSpPr/>
                  <p:nvPr/>
                </p:nvSpPr>
                <p:spPr>
                  <a:xfrm>
                    <a:off x="4065968" y="306392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6" name="直接箭头连接符 45"/>
                  <p:cNvCxnSpPr>
                    <a:stCxn id="45" idx="6"/>
                  </p:cNvCxnSpPr>
                  <p:nvPr/>
                </p:nvCxnSpPr>
                <p:spPr>
                  <a:xfrm>
                    <a:off x="4425503" y="3249697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流程图: 接点 58"/>
                <p:cNvSpPr/>
                <p:nvPr/>
              </p:nvSpPr>
              <p:spPr>
                <a:xfrm>
                  <a:off x="4627807" y="4262994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0" name="直接箭头连接符 59"/>
                <p:cNvCxnSpPr>
                  <a:endCxn id="59" idx="2"/>
                </p:cNvCxnSpPr>
                <p:nvPr/>
              </p:nvCxnSpPr>
              <p:spPr>
                <a:xfrm flipV="1">
                  <a:off x="4274175" y="4448766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>
                  <a:stCxn id="59" idx="7"/>
                  <a:endCxn id="63" idx="2"/>
                </p:cNvCxnSpPr>
                <p:nvPr/>
              </p:nvCxnSpPr>
              <p:spPr>
                <a:xfrm flipV="1">
                  <a:off x="4934689" y="4193165"/>
                  <a:ext cx="351550" cy="1242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/>
                <p:cNvCxnSpPr>
                  <a:stCxn id="59" idx="5"/>
                  <a:endCxn id="65" idx="2"/>
                </p:cNvCxnSpPr>
                <p:nvPr/>
              </p:nvCxnSpPr>
              <p:spPr>
                <a:xfrm>
                  <a:off x="4934689" y="4580126"/>
                  <a:ext cx="253886" cy="865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流程图: 接点 62"/>
                <p:cNvSpPr/>
                <p:nvPr/>
              </p:nvSpPr>
              <p:spPr>
                <a:xfrm>
                  <a:off x="5286239" y="4007393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4" name="直接箭头连接符 63"/>
                <p:cNvCxnSpPr>
                  <a:stCxn id="63" idx="6"/>
                </p:cNvCxnSpPr>
                <p:nvPr/>
              </p:nvCxnSpPr>
              <p:spPr>
                <a:xfrm>
                  <a:off x="5645774" y="4193165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流程图: 接点 64"/>
                <p:cNvSpPr/>
                <p:nvPr/>
              </p:nvSpPr>
              <p:spPr>
                <a:xfrm>
                  <a:off x="5188575" y="4480888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6" name="直接箭头连接符 65"/>
                <p:cNvCxnSpPr>
                  <a:stCxn id="65" idx="6"/>
                </p:cNvCxnSpPr>
                <p:nvPr/>
              </p:nvCxnSpPr>
              <p:spPr>
                <a:xfrm>
                  <a:off x="5548110" y="4666660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81" name="组合 180"/>
                <p:cNvGrpSpPr/>
                <p:nvPr/>
              </p:nvGrpSpPr>
              <p:grpSpPr>
                <a:xfrm>
                  <a:off x="228600" y="5482071"/>
                  <a:ext cx="2286000" cy="1143000"/>
                  <a:chOff x="228600" y="5329671"/>
                  <a:chExt cx="2286000" cy="1143000"/>
                </a:xfrm>
              </p:grpSpPr>
              <p:sp>
                <p:nvSpPr>
                  <p:cNvPr id="9" name="平行四边形 8"/>
                  <p:cNvSpPr/>
                  <p:nvPr/>
                </p:nvSpPr>
                <p:spPr>
                  <a:xfrm>
                    <a:off x="228600" y="5329671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554058" y="5689594"/>
                    <a:ext cx="1655742" cy="375460"/>
                    <a:chOff x="5686826" y="2692382"/>
                    <a:chExt cx="1655742" cy="375460"/>
                  </a:xfrm>
                </p:grpSpPr>
                <p:sp>
                  <p:nvSpPr>
                    <p:cNvPr id="68" name="流程图: 接点 67"/>
                    <p:cNvSpPr/>
                    <p:nvPr/>
                  </p:nvSpPr>
                  <p:spPr>
                    <a:xfrm>
                      <a:off x="6040458" y="2696299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1.1.1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69" name="直接箭头连接符 68"/>
                    <p:cNvCxnSpPr>
                      <a:endCxn id="68" idx="2"/>
                    </p:cNvCxnSpPr>
                    <p:nvPr/>
                  </p:nvCxnSpPr>
                  <p:spPr>
                    <a:xfrm flipV="1">
                      <a:off x="5686826" y="2882071"/>
                      <a:ext cx="353632" cy="829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箭头连接符 69"/>
                    <p:cNvCxnSpPr>
                      <a:stCxn id="68" idx="6"/>
                      <a:endCxn id="72" idx="2"/>
                    </p:cNvCxnSpPr>
                    <p:nvPr/>
                  </p:nvCxnSpPr>
                  <p:spPr>
                    <a:xfrm flipV="1">
                      <a:off x="6399993" y="2878154"/>
                      <a:ext cx="305607" cy="39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2" name="流程图: 接点 71"/>
                    <p:cNvSpPr/>
                    <p:nvPr/>
                  </p:nvSpPr>
                  <p:spPr>
                    <a:xfrm>
                      <a:off x="6705600" y="2692382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73" name="直接箭头连接符 72"/>
                    <p:cNvCxnSpPr>
                      <a:stCxn id="72" idx="6"/>
                    </p:cNvCxnSpPr>
                    <p:nvPr/>
                  </p:nvCxnSpPr>
                  <p:spPr>
                    <a:xfrm>
                      <a:off x="7065135" y="2878154"/>
                      <a:ext cx="27743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" name="组合 114"/>
                <p:cNvGrpSpPr/>
                <p:nvPr/>
              </p:nvGrpSpPr>
              <p:grpSpPr>
                <a:xfrm>
                  <a:off x="1655473" y="4021468"/>
                  <a:ext cx="1828800" cy="854593"/>
                  <a:chOff x="5715000" y="2069885"/>
                  <a:chExt cx="1828800" cy="854593"/>
                </a:xfrm>
              </p:grpSpPr>
              <p:sp>
                <p:nvSpPr>
                  <p:cNvPr id="50" name="流程图: 接点 49"/>
                  <p:cNvSpPr/>
                  <p:nvPr/>
                </p:nvSpPr>
                <p:spPr>
                  <a:xfrm>
                    <a:off x="5910593" y="2551862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1.1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1" name="直接箭头连接符 50"/>
                  <p:cNvCxnSpPr>
                    <a:endCxn id="50" idx="2"/>
                  </p:cNvCxnSpPr>
                  <p:nvPr/>
                </p:nvCxnSpPr>
                <p:spPr>
                  <a:xfrm>
                    <a:off x="5715000" y="2737634"/>
                    <a:ext cx="19559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箭头连接符 51"/>
                  <p:cNvCxnSpPr>
                    <a:stCxn id="50" idx="7"/>
                    <a:endCxn id="54" idx="2"/>
                  </p:cNvCxnSpPr>
                  <p:nvPr/>
                </p:nvCxnSpPr>
                <p:spPr>
                  <a:xfrm flipV="1">
                    <a:off x="6217475" y="2260757"/>
                    <a:ext cx="207202" cy="34551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箭头连接符 52"/>
                  <p:cNvCxnSpPr>
                    <a:stCxn id="50" idx="6"/>
                    <a:endCxn id="56" idx="2"/>
                  </p:cNvCxnSpPr>
                  <p:nvPr/>
                </p:nvCxnSpPr>
                <p:spPr>
                  <a:xfrm>
                    <a:off x="6270128" y="2737634"/>
                    <a:ext cx="334316" cy="10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流程图: 接点 53"/>
                  <p:cNvSpPr/>
                  <p:nvPr/>
                </p:nvSpPr>
                <p:spPr>
                  <a:xfrm>
                    <a:off x="6424677" y="207498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1.2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5" name="直接箭头连接符 54"/>
                  <p:cNvCxnSpPr>
                    <a:stCxn id="54" idx="6"/>
                    <a:endCxn id="99" idx="2"/>
                  </p:cNvCxnSpPr>
                  <p:nvPr/>
                </p:nvCxnSpPr>
                <p:spPr>
                  <a:xfrm flipV="1">
                    <a:off x="6784212" y="2255657"/>
                    <a:ext cx="178428" cy="51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流程图: 接点 55"/>
                  <p:cNvSpPr/>
                  <p:nvPr/>
                </p:nvSpPr>
                <p:spPr>
                  <a:xfrm>
                    <a:off x="6604444" y="255293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1.4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7" name="直接箭头连接符 56"/>
                  <p:cNvCxnSpPr>
                    <a:stCxn id="56" idx="6"/>
                  </p:cNvCxnSpPr>
                  <p:nvPr/>
                </p:nvCxnSpPr>
                <p:spPr>
                  <a:xfrm>
                    <a:off x="6963979" y="2738707"/>
                    <a:ext cx="358196" cy="779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流程图: 接点 98"/>
                  <p:cNvSpPr/>
                  <p:nvPr/>
                </p:nvSpPr>
                <p:spPr>
                  <a:xfrm>
                    <a:off x="6962640" y="2069885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1.3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3" name="直接箭头连接符 102"/>
                  <p:cNvCxnSpPr>
                    <a:stCxn id="99" idx="6"/>
                  </p:cNvCxnSpPr>
                  <p:nvPr/>
                </p:nvCxnSpPr>
                <p:spPr>
                  <a:xfrm>
                    <a:off x="7322175" y="2255657"/>
                    <a:ext cx="2216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56408" y="5482071"/>
                  <a:ext cx="2286000" cy="1143000"/>
                  <a:chOff x="4856408" y="5329671"/>
                  <a:chExt cx="2286000" cy="1143000"/>
                </a:xfrm>
              </p:grpSpPr>
              <p:sp>
                <p:nvSpPr>
                  <p:cNvPr id="11" name="平行四边形 10"/>
                  <p:cNvSpPr/>
                  <p:nvPr/>
                </p:nvSpPr>
                <p:spPr>
                  <a:xfrm>
                    <a:off x="4856408" y="5329671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7" name="流程图: 接点 116"/>
                  <p:cNvSpPr/>
                  <p:nvPr/>
                </p:nvSpPr>
                <p:spPr>
                  <a:xfrm>
                    <a:off x="5468693" y="5759423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2.2.1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18" name="直接箭头连接符 117"/>
                  <p:cNvCxnSpPr>
                    <a:endCxn id="117" idx="2"/>
                  </p:cNvCxnSpPr>
                  <p:nvPr/>
                </p:nvCxnSpPr>
                <p:spPr>
                  <a:xfrm flipV="1">
                    <a:off x="5115061" y="5945195"/>
                    <a:ext cx="353632" cy="82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箭头连接符 118"/>
                  <p:cNvCxnSpPr>
                    <a:stCxn id="117" idx="7"/>
                    <a:endCxn id="121" idx="2"/>
                  </p:cNvCxnSpPr>
                  <p:nvPr/>
                </p:nvCxnSpPr>
                <p:spPr>
                  <a:xfrm flipV="1">
                    <a:off x="5775575" y="5689594"/>
                    <a:ext cx="351550" cy="1242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箭头连接符 119"/>
                  <p:cNvCxnSpPr>
                    <a:stCxn id="117" idx="5"/>
                    <a:endCxn id="123" idx="2"/>
                  </p:cNvCxnSpPr>
                  <p:nvPr/>
                </p:nvCxnSpPr>
                <p:spPr>
                  <a:xfrm>
                    <a:off x="5775575" y="6076555"/>
                    <a:ext cx="253886" cy="865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流程图: 接点 120"/>
                  <p:cNvSpPr/>
                  <p:nvPr/>
                </p:nvSpPr>
                <p:spPr>
                  <a:xfrm>
                    <a:off x="6127125" y="5503822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2.2.2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2" name="直接箭头连接符 121"/>
                  <p:cNvCxnSpPr>
                    <a:stCxn id="121" idx="6"/>
                  </p:cNvCxnSpPr>
                  <p:nvPr/>
                </p:nvCxnSpPr>
                <p:spPr>
                  <a:xfrm>
                    <a:off x="6486660" y="5689594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流程图: 接点 122"/>
                  <p:cNvSpPr/>
                  <p:nvPr/>
                </p:nvSpPr>
                <p:spPr>
                  <a:xfrm>
                    <a:off x="6029461" y="5977317"/>
                    <a:ext cx="359535" cy="371543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zh-C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2.2.3</a:t>
                    </a:r>
                    <a:endParaRPr lang="zh-CN" alt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24" name="直接箭头连接符 123"/>
                  <p:cNvCxnSpPr>
                    <a:stCxn id="123" idx="6"/>
                  </p:cNvCxnSpPr>
                  <p:nvPr/>
                </p:nvCxnSpPr>
                <p:spPr>
                  <a:xfrm>
                    <a:off x="6388996" y="6163089"/>
                    <a:ext cx="2774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0" name="组合 179"/>
                <p:cNvGrpSpPr/>
                <p:nvPr/>
              </p:nvGrpSpPr>
              <p:grpSpPr>
                <a:xfrm>
                  <a:off x="2542504" y="5486400"/>
                  <a:ext cx="2286000" cy="1143000"/>
                  <a:chOff x="2542504" y="5334000"/>
                  <a:chExt cx="2286000" cy="1143000"/>
                </a:xfrm>
              </p:grpSpPr>
              <p:sp>
                <p:nvSpPr>
                  <p:cNvPr id="10" name="平行四边形 9"/>
                  <p:cNvSpPr/>
                  <p:nvPr/>
                </p:nvSpPr>
                <p:spPr>
                  <a:xfrm>
                    <a:off x="2542504" y="5334000"/>
                    <a:ext cx="2286000" cy="1143000"/>
                  </a:xfrm>
                  <a:prstGeom prst="parallelogram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26" name="组合 125"/>
                  <p:cNvGrpSpPr/>
                  <p:nvPr/>
                </p:nvGrpSpPr>
                <p:grpSpPr>
                  <a:xfrm>
                    <a:off x="2899535" y="5685677"/>
                    <a:ext cx="1655742" cy="375460"/>
                    <a:chOff x="5686826" y="2692382"/>
                    <a:chExt cx="1655742" cy="375460"/>
                  </a:xfrm>
                </p:grpSpPr>
                <p:sp>
                  <p:nvSpPr>
                    <p:cNvPr id="127" name="流程图: 接点 126"/>
                    <p:cNvSpPr/>
                    <p:nvPr/>
                  </p:nvSpPr>
                  <p:spPr>
                    <a:xfrm>
                      <a:off x="6040458" y="2696299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2.1.1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28" name="直接箭头连接符 127"/>
                    <p:cNvCxnSpPr>
                      <a:endCxn id="127" idx="2"/>
                    </p:cNvCxnSpPr>
                    <p:nvPr/>
                  </p:nvCxnSpPr>
                  <p:spPr>
                    <a:xfrm flipV="1">
                      <a:off x="5686826" y="2882071"/>
                      <a:ext cx="353632" cy="829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箭头连接符 128"/>
                    <p:cNvCxnSpPr>
                      <a:stCxn id="127" idx="6"/>
                      <a:endCxn id="130" idx="2"/>
                    </p:cNvCxnSpPr>
                    <p:nvPr/>
                  </p:nvCxnSpPr>
                  <p:spPr>
                    <a:xfrm flipV="1">
                      <a:off x="6399993" y="2878154"/>
                      <a:ext cx="305607" cy="39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流程图: 接点 129"/>
                    <p:cNvSpPr/>
                    <p:nvPr/>
                  </p:nvSpPr>
                  <p:spPr>
                    <a:xfrm>
                      <a:off x="6705600" y="2692382"/>
                      <a:ext cx="359535" cy="371543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2.1.2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31" name="直接箭头连接符 130"/>
                    <p:cNvCxnSpPr>
                      <a:stCxn id="130" idx="6"/>
                    </p:cNvCxnSpPr>
                    <p:nvPr/>
                  </p:nvCxnSpPr>
                  <p:spPr>
                    <a:xfrm>
                      <a:off x="7065135" y="2878154"/>
                      <a:ext cx="27743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0" name="直接连接符 139"/>
                <p:cNvCxnSpPr/>
                <p:nvPr/>
              </p:nvCxnSpPr>
              <p:spPr>
                <a:xfrm flipH="1">
                  <a:off x="1752601" y="3241417"/>
                  <a:ext cx="2084766" cy="644783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>
                  <a:stCxn id="33" idx="4"/>
                </p:cNvCxnSpPr>
                <p:nvPr/>
              </p:nvCxnSpPr>
              <p:spPr>
                <a:xfrm flipH="1">
                  <a:off x="3746501" y="3217574"/>
                  <a:ext cx="90867" cy="65855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>
                  <a:stCxn id="45" idx="4"/>
                </p:cNvCxnSpPr>
                <p:nvPr/>
              </p:nvCxnSpPr>
              <p:spPr>
                <a:xfrm flipH="1">
                  <a:off x="4271021" y="3435468"/>
                  <a:ext cx="127115" cy="45289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/>
              </p:nvCxnSpPr>
              <p:spPr>
                <a:xfrm>
                  <a:off x="4391248" y="3435468"/>
                  <a:ext cx="1857152" cy="46028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>
                  <a:stCxn id="50" idx="4"/>
                </p:cNvCxnSpPr>
                <p:nvPr/>
              </p:nvCxnSpPr>
              <p:spPr>
                <a:xfrm flipH="1">
                  <a:off x="544102" y="4874988"/>
                  <a:ext cx="1486732" cy="607083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>
                  <a:stCxn id="50" idx="4"/>
                </p:cNvCxnSpPr>
                <p:nvPr/>
              </p:nvCxnSpPr>
              <p:spPr>
                <a:xfrm>
                  <a:off x="2030834" y="4874988"/>
                  <a:ext cx="493154" cy="64564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>
                  <a:stCxn id="59" idx="4"/>
                </p:cNvCxnSpPr>
                <p:nvPr/>
              </p:nvCxnSpPr>
              <p:spPr>
                <a:xfrm flipH="1">
                  <a:off x="2830870" y="4634537"/>
                  <a:ext cx="1976705" cy="841791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>
                  <a:stCxn id="59" idx="4"/>
                </p:cNvCxnSpPr>
                <p:nvPr/>
              </p:nvCxnSpPr>
              <p:spPr>
                <a:xfrm>
                  <a:off x="4807575" y="4634537"/>
                  <a:ext cx="47761" cy="821959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 flipH="1">
                  <a:off x="5149970" y="4874989"/>
                  <a:ext cx="218373" cy="5815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/>
                <p:cNvCxnSpPr/>
                <p:nvPr/>
              </p:nvCxnSpPr>
              <p:spPr>
                <a:xfrm>
                  <a:off x="5410200" y="4874989"/>
                  <a:ext cx="1732208" cy="588860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89" name="矩形 188"/>
                <p:cNvSpPr/>
                <p:nvPr/>
              </p:nvSpPr>
              <p:spPr>
                <a:xfrm>
                  <a:off x="7386705" y="3461386"/>
                  <a:ext cx="1127232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lnSpc>
                      <a:spcPct val="150000"/>
                    </a:lnSpc>
                    <a:buClr>
                      <a:srgbClr val="0000FF"/>
                    </a:buClr>
                    <a:defRPr/>
                  </a:pPr>
                  <a:r>
                    <a:rPr lang="zh-CN" altLang="en-US" sz="2400" spc="50" dirty="0">
                      <a:ln w="11430"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中间层</a:t>
                  </a:r>
                </a:p>
              </p:txBody>
            </p:sp>
            <p:sp>
              <p:nvSpPr>
                <p:cNvPr id="190" name="矩形 189"/>
                <p:cNvSpPr/>
                <p:nvPr/>
              </p:nvSpPr>
              <p:spPr>
                <a:xfrm>
                  <a:off x="7571507" y="5676026"/>
                  <a:ext cx="81304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lnSpc>
                      <a:spcPct val="150000"/>
                    </a:lnSpc>
                    <a:buClr>
                      <a:srgbClr val="0000FF"/>
                    </a:buClr>
                    <a:defRPr/>
                  </a:pPr>
                  <a:r>
                    <a:rPr lang="zh-CN" altLang="en-US" sz="2400" spc="50" dirty="0">
                      <a:ln w="11430"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底层</a:t>
                  </a:r>
                </a:p>
              </p:txBody>
            </p:sp>
          </p:grpSp>
        </p:grp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4523168" y="1601026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5344733" y="1980482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>
            <a:endCxn id="12" idx="2"/>
          </p:cNvCxnSpPr>
          <p:nvPr/>
        </p:nvCxnSpPr>
        <p:spPr>
          <a:xfrm flipV="1">
            <a:off x="4991100" y="2166253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7"/>
          </p:cNvCxnSpPr>
          <p:nvPr/>
        </p:nvCxnSpPr>
        <p:spPr>
          <a:xfrm flipV="1">
            <a:off x="5651615" y="1905612"/>
            <a:ext cx="406285" cy="1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5"/>
          </p:cNvCxnSpPr>
          <p:nvPr/>
        </p:nvCxnSpPr>
        <p:spPr>
          <a:xfrm>
            <a:off x="5651614" y="2297613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105901" y="1884342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spc="50" dirty="0">
                <a:ln w="11430"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顶层</a:t>
            </a:r>
          </a:p>
        </p:txBody>
      </p:sp>
      <p:sp>
        <p:nvSpPr>
          <p:cNvPr id="86" name="Rectangle 3"/>
          <p:cNvSpPr txBox="1">
            <a:spLocks noChangeArrowheads="1"/>
          </p:cNvSpPr>
          <p:nvPr/>
        </p:nvSpPr>
        <p:spPr bwMode="auto">
          <a:xfrm>
            <a:off x="1889593" y="2590800"/>
            <a:ext cx="838200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61390" y="3962400"/>
            <a:ext cx="6212021" cy="2025266"/>
            <a:chOff x="1090614" y="1977919"/>
            <a:chExt cx="6212021" cy="2025266"/>
          </a:xfrm>
        </p:grpSpPr>
        <p:sp>
          <p:nvSpPr>
            <p:cNvPr id="13" name="矩形 12"/>
            <p:cNvSpPr/>
            <p:nvPr/>
          </p:nvSpPr>
          <p:spPr>
            <a:xfrm>
              <a:off x="1090614" y="2450816"/>
              <a:ext cx="1447800" cy="533400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旅行社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854835" y="2454968"/>
              <a:ext cx="1447800" cy="533400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旅客</a:t>
              </a: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3429000" y="2133600"/>
              <a:ext cx="1551890" cy="116783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飞机票预定系统</a:t>
              </a:r>
            </a:p>
          </p:txBody>
        </p:sp>
        <p:cxnSp>
          <p:nvCxnSpPr>
            <p:cNvPr id="18" name="曲线连接符 17"/>
            <p:cNvCxnSpPr>
              <a:stCxn id="13" idx="0"/>
              <a:endCxn id="17" idx="1"/>
            </p:cNvCxnSpPr>
            <p:nvPr/>
          </p:nvCxnSpPr>
          <p:spPr>
            <a:xfrm rot="5400000" flipH="1" flipV="1">
              <a:off x="2747600" y="1518334"/>
              <a:ext cx="114725" cy="1750242"/>
            </a:xfrm>
            <a:prstGeom prst="curvedConnector3">
              <a:avLst>
                <a:gd name="adj1" fmla="val 44833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曲线连接符 19"/>
            <p:cNvCxnSpPr>
              <a:stCxn id="17" idx="7"/>
              <a:endCxn id="15" idx="0"/>
            </p:cNvCxnSpPr>
            <p:nvPr/>
          </p:nvCxnSpPr>
          <p:spPr>
            <a:xfrm rot="16200000" flipH="1">
              <a:off x="5620722" y="1492804"/>
              <a:ext cx="114725" cy="1801300"/>
            </a:xfrm>
            <a:prstGeom prst="curvedConnector3">
              <a:avLst>
                <a:gd name="adj1" fmla="val -34833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20"/>
            <p:cNvCxnSpPr>
              <a:stCxn id="17" idx="3"/>
              <a:endCxn id="13" idx="2"/>
            </p:cNvCxnSpPr>
            <p:nvPr/>
          </p:nvCxnSpPr>
          <p:spPr>
            <a:xfrm rot="5400000" flipH="1">
              <a:off x="2716133" y="2197925"/>
              <a:ext cx="177657" cy="1750242"/>
            </a:xfrm>
            <a:prstGeom prst="curvedConnector3">
              <a:avLst>
                <a:gd name="adj1" fmla="val -2249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曲线连接符 21"/>
            <p:cNvCxnSpPr>
              <a:stCxn id="15" idx="2"/>
              <a:endCxn id="17" idx="5"/>
            </p:cNvCxnSpPr>
            <p:nvPr/>
          </p:nvCxnSpPr>
          <p:spPr>
            <a:xfrm rot="5400000">
              <a:off x="5589257" y="2172395"/>
              <a:ext cx="177657" cy="1801300"/>
            </a:xfrm>
            <a:prstGeom prst="curvedConnector3">
              <a:avLst>
                <a:gd name="adj1" fmla="val 32494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441744" y="201396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订票单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53971" y="363385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取票通知单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81614" y="19779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81614" y="359148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取票单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endParaRPr lang="en-US" altLang="zh-CN" sz="31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971801" y="2438400"/>
            <a:ext cx="7066137" cy="2590800"/>
            <a:chOff x="1447800" y="2438400"/>
            <a:chExt cx="7066137" cy="2590800"/>
          </a:xfrm>
        </p:grpSpPr>
        <p:grpSp>
          <p:nvGrpSpPr>
            <p:cNvPr id="15" name="组合 14"/>
            <p:cNvGrpSpPr/>
            <p:nvPr/>
          </p:nvGrpSpPr>
          <p:grpSpPr>
            <a:xfrm>
              <a:off x="2971800" y="2438400"/>
              <a:ext cx="2286000" cy="1143000"/>
              <a:chOff x="2971800" y="2438400"/>
              <a:chExt cx="2286000" cy="1143000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971800" y="24384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3303968" y="2590430"/>
                <a:ext cx="1649032" cy="845038"/>
                <a:chOff x="3151568" y="2590430"/>
                <a:chExt cx="1649032" cy="845038"/>
              </a:xfrm>
            </p:grpSpPr>
            <p:sp>
              <p:nvSpPr>
                <p:cNvPr id="33" name="流程图: 接点 32"/>
                <p:cNvSpPr/>
                <p:nvPr/>
              </p:nvSpPr>
              <p:spPr>
                <a:xfrm>
                  <a:off x="3505200" y="2846031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直接箭头连接符 33"/>
                <p:cNvCxnSpPr>
                  <a:endCxn id="33" idx="2"/>
                </p:cNvCxnSpPr>
                <p:nvPr/>
              </p:nvCxnSpPr>
              <p:spPr>
                <a:xfrm flipV="1">
                  <a:off x="3151568" y="3031803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/>
                <p:cNvCxnSpPr>
                  <a:stCxn id="33" idx="7"/>
                  <a:endCxn id="37" idx="2"/>
                </p:cNvCxnSpPr>
                <p:nvPr/>
              </p:nvCxnSpPr>
              <p:spPr>
                <a:xfrm flipV="1">
                  <a:off x="3812082" y="2776202"/>
                  <a:ext cx="351550" cy="1242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>
                  <a:stCxn id="33" idx="5"/>
                  <a:endCxn id="45" idx="2"/>
                </p:cNvCxnSpPr>
                <p:nvPr/>
              </p:nvCxnSpPr>
              <p:spPr>
                <a:xfrm>
                  <a:off x="3812082" y="3163163"/>
                  <a:ext cx="253886" cy="865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流程图: 接点 36"/>
                <p:cNvSpPr/>
                <p:nvPr/>
              </p:nvSpPr>
              <p:spPr>
                <a:xfrm>
                  <a:off x="4163632" y="2590430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直接箭头连接符 38"/>
                <p:cNvCxnSpPr>
                  <a:stCxn id="37" idx="6"/>
                </p:cNvCxnSpPr>
                <p:nvPr/>
              </p:nvCxnSpPr>
              <p:spPr>
                <a:xfrm>
                  <a:off x="4523167" y="2776202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流程图: 接点 44"/>
                <p:cNvSpPr/>
                <p:nvPr/>
              </p:nvSpPr>
              <p:spPr>
                <a:xfrm>
                  <a:off x="4065968" y="306392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6" name="直接箭头连接符 45"/>
                <p:cNvCxnSpPr>
                  <a:stCxn id="45" idx="6"/>
                </p:cNvCxnSpPr>
                <p:nvPr/>
              </p:nvCxnSpPr>
              <p:spPr>
                <a:xfrm>
                  <a:off x="4425503" y="3249697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" name="组合 17"/>
            <p:cNvGrpSpPr/>
            <p:nvPr/>
          </p:nvGrpSpPr>
          <p:grpSpPr>
            <a:xfrm>
              <a:off x="3962400" y="3886200"/>
              <a:ext cx="2286000" cy="1143000"/>
              <a:chOff x="3962400" y="3886200"/>
              <a:chExt cx="2286000" cy="1143000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3962400" y="38862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流程图: 接点 58"/>
              <p:cNvSpPr/>
              <p:nvPr/>
            </p:nvSpPr>
            <p:spPr>
              <a:xfrm>
                <a:off x="4627807" y="4262994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箭头连接符 59"/>
              <p:cNvCxnSpPr>
                <a:endCxn id="59" idx="2"/>
              </p:cNvCxnSpPr>
              <p:nvPr/>
            </p:nvCxnSpPr>
            <p:spPr>
              <a:xfrm flipV="1">
                <a:off x="4274175" y="4448766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59" idx="7"/>
                <a:endCxn id="63" idx="2"/>
              </p:cNvCxnSpPr>
              <p:nvPr/>
            </p:nvCxnSpPr>
            <p:spPr>
              <a:xfrm flipV="1">
                <a:off x="4934689" y="4193165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59" idx="5"/>
                <a:endCxn id="65" idx="2"/>
              </p:cNvCxnSpPr>
              <p:nvPr/>
            </p:nvCxnSpPr>
            <p:spPr>
              <a:xfrm>
                <a:off x="4934689" y="4580126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流程图: 接点 62"/>
              <p:cNvSpPr/>
              <p:nvPr/>
            </p:nvSpPr>
            <p:spPr>
              <a:xfrm>
                <a:off x="5286239" y="400739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直接箭头连接符 63"/>
              <p:cNvCxnSpPr>
                <a:stCxn id="63" idx="6"/>
              </p:cNvCxnSpPr>
              <p:nvPr/>
            </p:nvCxnSpPr>
            <p:spPr>
              <a:xfrm>
                <a:off x="5645774" y="4193165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流程图: 接点 64"/>
              <p:cNvSpPr/>
              <p:nvPr/>
            </p:nvSpPr>
            <p:spPr>
              <a:xfrm>
                <a:off x="5188575" y="4480888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接箭头连接符 65"/>
              <p:cNvCxnSpPr>
                <a:stCxn id="65" idx="6"/>
              </p:cNvCxnSpPr>
              <p:nvPr/>
            </p:nvCxnSpPr>
            <p:spPr>
              <a:xfrm>
                <a:off x="5548110" y="4666660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1447800" y="3886200"/>
              <a:ext cx="2286000" cy="1143000"/>
              <a:chOff x="1447800" y="3886200"/>
              <a:chExt cx="2286000" cy="1143000"/>
            </a:xfrm>
          </p:grpSpPr>
          <p:sp>
            <p:nvSpPr>
              <p:cNvPr id="7" name="平行四边形 6"/>
              <p:cNvSpPr/>
              <p:nvPr/>
            </p:nvSpPr>
            <p:spPr>
              <a:xfrm>
                <a:off x="1447800" y="38862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5" name="组合 114"/>
              <p:cNvGrpSpPr/>
              <p:nvPr/>
            </p:nvGrpSpPr>
            <p:grpSpPr>
              <a:xfrm>
                <a:off x="1655473" y="4021468"/>
                <a:ext cx="1828800" cy="854593"/>
                <a:chOff x="5715000" y="2069885"/>
                <a:chExt cx="1828800" cy="854593"/>
              </a:xfrm>
            </p:grpSpPr>
            <p:sp>
              <p:nvSpPr>
                <p:cNvPr id="50" name="流程图: 接点 49"/>
                <p:cNvSpPr/>
                <p:nvPr/>
              </p:nvSpPr>
              <p:spPr>
                <a:xfrm>
                  <a:off x="5910593" y="255186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1" name="直接箭头连接符 50"/>
                <p:cNvCxnSpPr>
                  <a:endCxn id="50" idx="2"/>
                </p:cNvCxnSpPr>
                <p:nvPr/>
              </p:nvCxnSpPr>
              <p:spPr>
                <a:xfrm>
                  <a:off x="5715000" y="2737634"/>
                  <a:ext cx="19559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箭头连接符 51"/>
                <p:cNvCxnSpPr>
                  <a:stCxn id="50" idx="7"/>
                  <a:endCxn id="54" idx="2"/>
                </p:cNvCxnSpPr>
                <p:nvPr/>
              </p:nvCxnSpPr>
              <p:spPr>
                <a:xfrm flipV="1">
                  <a:off x="6217475" y="2260757"/>
                  <a:ext cx="207202" cy="345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>
                  <a:stCxn id="50" idx="6"/>
                  <a:endCxn id="56" idx="2"/>
                </p:cNvCxnSpPr>
                <p:nvPr/>
              </p:nvCxnSpPr>
              <p:spPr>
                <a:xfrm>
                  <a:off x="6270128" y="2737634"/>
                  <a:ext cx="334316" cy="10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4" name="流程图: 接点 53"/>
                <p:cNvSpPr/>
                <p:nvPr/>
              </p:nvSpPr>
              <p:spPr>
                <a:xfrm>
                  <a:off x="6424677" y="207498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5" name="直接箭头连接符 54"/>
                <p:cNvCxnSpPr>
                  <a:stCxn id="54" idx="6"/>
                  <a:endCxn id="99" idx="2"/>
                </p:cNvCxnSpPr>
                <p:nvPr/>
              </p:nvCxnSpPr>
              <p:spPr>
                <a:xfrm flipV="1">
                  <a:off x="6784212" y="2255657"/>
                  <a:ext cx="178428" cy="51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6" name="流程图: 接点 55"/>
                <p:cNvSpPr/>
                <p:nvPr/>
              </p:nvSpPr>
              <p:spPr>
                <a:xfrm>
                  <a:off x="6604444" y="255293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7" name="直接箭头连接符 56"/>
                <p:cNvCxnSpPr>
                  <a:stCxn id="56" idx="6"/>
                </p:cNvCxnSpPr>
                <p:nvPr/>
              </p:nvCxnSpPr>
              <p:spPr>
                <a:xfrm>
                  <a:off x="6963979" y="2738707"/>
                  <a:ext cx="358196" cy="77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流程图: 接点 98"/>
                <p:cNvSpPr/>
                <p:nvPr/>
              </p:nvSpPr>
              <p:spPr>
                <a:xfrm>
                  <a:off x="6962640" y="2069885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03" name="直接箭头连接符 102"/>
                <p:cNvCxnSpPr>
                  <a:stCxn id="99" idx="6"/>
                </p:cNvCxnSpPr>
                <p:nvPr/>
              </p:nvCxnSpPr>
              <p:spPr>
                <a:xfrm>
                  <a:off x="7322175" y="2255657"/>
                  <a:ext cx="22162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0" name="直接连接符 139"/>
            <p:cNvCxnSpPr/>
            <p:nvPr/>
          </p:nvCxnSpPr>
          <p:spPr>
            <a:xfrm flipH="1">
              <a:off x="1752601" y="3241417"/>
              <a:ext cx="2084766" cy="6447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33" idx="4"/>
            </p:cNvCxnSpPr>
            <p:nvPr/>
          </p:nvCxnSpPr>
          <p:spPr>
            <a:xfrm flipH="1">
              <a:off x="3746501" y="3217574"/>
              <a:ext cx="90867" cy="65855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>
              <a:stCxn id="45" idx="4"/>
            </p:cNvCxnSpPr>
            <p:nvPr/>
          </p:nvCxnSpPr>
          <p:spPr>
            <a:xfrm flipH="1">
              <a:off x="4271021" y="3435468"/>
              <a:ext cx="127115" cy="45289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391248" y="3435468"/>
              <a:ext cx="1857152" cy="4602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9" name="矩形 188"/>
            <p:cNvSpPr/>
            <p:nvPr/>
          </p:nvSpPr>
          <p:spPr>
            <a:xfrm>
              <a:off x="7386705" y="3461386"/>
              <a:ext cx="11272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中间层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981200" y="961957"/>
            <a:ext cx="8305800" cy="1485998"/>
            <a:chOff x="457200" y="961957"/>
            <a:chExt cx="8305800" cy="1485998"/>
          </a:xfrm>
        </p:grpSpPr>
        <p:grpSp>
          <p:nvGrpSpPr>
            <p:cNvPr id="21" name="组合 20"/>
            <p:cNvGrpSpPr/>
            <p:nvPr/>
          </p:nvGrpSpPr>
          <p:grpSpPr>
            <a:xfrm>
              <a:off x="2961068" y="961957"/>
              <a:ext cx="2286000" cy="1143000"/>
              <a:chOff x="2961068" y="961957"/>
              <a:chExt cx="2286000" cy="1143000"/>
            </a:xfrm>
          </p:grpSpPr>
          <p:sp>
            <p:nvSpPr>
              <p:cNvPr id="2" name="平行四边形 1"/>
              <p:cNvSpPr/>
              <p:nvPr/>
            </p:nvSpPr>
            <p:spPr>
              <a:xfrm>
                <a:off x="2961068" y="961957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流程图: 接点 11"/>
              <p:cNvSpPr/>
              <p:nvPr/>
            </p:nvSpPr>
            <p:spPr>
              <a:xfrm>
                <a:off x="3782632" y="134141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箭头连接符 13"/>
              <p:cNvCxnSpPr>
                <a:endCxn id="12" idx="2"/>
              </p:cNvCxnSpPr>
              <p:nvPr/>
            </p:nvCxnSpPr>
            <p:spPr>
              <a:xfrm flipV="1">
                <a:off x="3429000" y="1527184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12" idx="7"/>
              </p:cNvCxnSpPr>
              <p:nvPr/>
            </p:nvCxnSpPr>
            <p:spPr>
              <a:xfrm flipV="1">
                <a:off x="4089514" y="1266542"/>
                <a:ext cx="406285" cy="1292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2" idx="5"/>
              </p:cNvCxnSpPr>
              <p:nvPr/>
            </p:nvCxnSpPr>
            <p:spPr>
              <a:xfrm>
                <a:off x="4089514" y="1658544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457200" y="2286000"/>
              <a:ext cx="830580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7543800" y="1245272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顶层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52600" y="4634538"/>
            <a:ext cx="8763000" cy="1994863"/>
            <a:chOff x="228600" y="4634537"/>
            <a:chExt cx="8763000" cy="1994863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28600" y="5482071"/>
              <a:ext cx="2286000" cy="1143000"/>
              <a:chOff x="228600" y="5329671"/>
              <a:chExt cx="2286000" cy="1143000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228600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554058" y="5689594"/>
                <a:ext cx="1655742" cy="375460"/>
                <a:chOff x="5686826" y="2692382"/>
                <a:chExt cx="1655742" cy="375460"/>
              </a:xfrm>
            </p:grpSpPr>
            <p:sp>
              <p:nvSpPr>
                <p:cNvPr id="68" name="流程图: 接点 67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直接箭头连接符 68"/>
                <p:cNvCxnSpPr>
                  <a:endCxn id="68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>
                  <a:stCxn id="68" idx="6"/>
                  <a:endCxn id="72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流程图: 接点 71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直接箭头连接符 72"/>
                <p:cNvCxnSpPr>
                  <a:stCxn id="72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9" name="组合 178"/>
            <p:cNvGrpSpPr/>
            <p:nvPr/>
          </p:nvGrpSpPr>
          <p:grpSpPr>
            <a:xfrm>
              <a:off x="4856408" y="5482071"/>
              <a:ext cx="2286000" cy="1143000"/>
              <a:chOff x="4856408" y="5329671"/>
              <a:chExt cx="2286000" cy="1143000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4856408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流程图: 接点 116"/>
              <p:cNvSpPr/>
              <p:nvPr/>
            </p:nvSpPr>
            <p:spPr>
              <a:xfrm>
                <a:off x="5468693" y="575942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直接箭头连接符 117"/>
              <p:cNvCxnSpPr>
                <a:endCxn id="117" idx="2"/>
              </p:cNvCxnSpPr>
              <p:nvPr/>
            </p:nvCxnSpPr>
            <p:spPr>
              <a:xfrm flipV="1">
                <a:off x="5115061" y="5945195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17" idx="7"/>
                <a:endCxn id="121" idx="2"/>
              </p:cNvCxnSpPr>
              <p:nvPr/>
            </p:nvCxnSpPr>
            <p:spPr>
              <a:xfrm flipV="1">
                <a:off x="5775575" y="5689594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7" idx="5"/>
                <a:endCxn id="123" idx="2"/>
              </p:cNvCxnSpPr>
              <p:nvPr/>
            </p:nvCxnSpPr>
            <p:spPr>
              <a:xfrm>
                <a:off x="5775575" y="6076555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流程图: 接点 120"/>
              <p:cNvSpPr/>
              <p:nvPr/>
            </p:nvSpPr>
            <p:spPr>
              <a:xfrm>
                <a:off x="6127125" y="550382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接箭头连接符 121"/>
              <p:cNvCxnSpPr>
                <a:stCxn id="121" idx="6"/>
              </p:cNvCxnSpPr>
              <p:nvPr/>
            </p:nvCxnSpPr>
            <p:spPr>
              <a:xfrm>
                <a:off x="6486660" y="568959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流程图: 接点 122"/>
              <p:cNvSpPr/>
              <p:nvPr/>
            </p:nvSpPr>
            <p:spPr>
              <a:xfrm>
                <a:off x="6029461" y="5977317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2.2.3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直接箭头连接符 123"/>
              <p:cNvCxnSpPr>
                <a:stCxn id="123" idx="6"/>
              </p:cNvCxnSpPr>
              <p:nvPr/>
            </p:nvCxnSpPr>
            <p:spPr>
              <a:xfrm>
                <a:off x="6388996" y="6163089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组合 179"/>
            <p:cNvGrpSpPr/>
            <p:nvPr/>
          </p:nvGrpSpPr>
          <p:grpSpPr>
            <a:xfrm>
              <a:off x="2542504" y="5486400"/>
              <a:ext cx="2286000" cy="1143000"/>
              <a:chOff x="2542504" y="5334000"/>
              <a:chExt cx="2286000" cy="1143000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2542504" y="53340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899535" y="5685677"/>
                <a:ext cx="1655742" cy="375460"/>
                <a:chOff x="5686826" y="2692382"/>
                <a:chExt cx="1655742" cy="375460"/>
              </a:xfrm>
            </p:grpSpPr>
            <p:sp>
              <p:nvSpPr>
                <p:cNvPr id="127" name="流程图: 接点 126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8" name="直接箭头连接符 127"/>
                <p:cNvCxnSpPr>
                  <a:endCxn id="127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/>
                <p:cNvCxnSpPr>
                  <a:stCxn id="127" idx="6"/>
                  <a:endCxn id="130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流程图: 接点 129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1" name="直接箭头连接符 130"/>
                <p:cNvCxnSpPr>
                  <a:stCxn id="130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4" name="直接连接符 153"/>
            <p:cNvCxnSpPr>
              <a:stCxn id="50" idx="4"/>
            </p:cNvCxnSpPr>
            <p:nvPr/>
          </p:nvCxnSpPr>
          <p:spPr>
            <a:xfrm flipH="1">
              <a:off x="544102" y="4874988"/>
              <a:ext cx="1486732" cy="6070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50" idx="4"/>
            </p:cNvCxnSpPr>
            <p:nvPr/>
          </p:nvCxnSpPr>
          <p:spPr>
            <a:xfrm>
              <a:off x="2030834" y="4874988"/>
              <a:ext cx="493154" cy="64564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59" idx="4"/>
            </p:cNvCxnSpPr>
            <p:nvPr/>
          </p:nvCxnSpPr>
          <p:spPr>
            <a:xfrm flipH="1">
              <a:off x="2830870" y="4634537"/>
              <a:ext cx="1976705" cy="8417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59" idx="4"/>
            </p:cNvCxnSpPr>
            <p:nvPr/>
          </p:nvCxnSpPr>
          <p:spPr>
            <a:xfrm>
              <a:off x="4807575" y="4634537"/>
              <a:ext cx="47761" cy="8219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>
              <a:off x="5149970" y="4874989"/>
              <a:ext cx="218373" cy="58150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5410200" y="4874989"/>
              <a:ext cx="1732208" cy="58886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325861" y="5181600"/>
              <a:ext cx="866573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矩形 189"/>
            <p:cNvSpPr/>
            <p:nvPr/>
          </p:nvSpPr>
          <p:spPr>
            <a:xfrm>
              <a:off x="7571507" y="5676026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底层</a:t>
              </a:r>
            </a:p>
          </p:txBody>
        </p:sp>
      </p:grpSp>
      <p:sp>
        <p:nvSpPr>
          <p:cNvPr id="90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-1461047" y="9365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</a:t>
            </a:r>
          </a:p>
        </p:txBody>
      </p:sp>
      <p:cxnSp>
        <p:nvCxnSpPr>
          <p:cNvPr id="91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875 L 0.00278 -0.31527 " pathEditMode="relative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4495800" y="3048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接点 32"/>
          <p:cNvSpPr/>
          <p:nvPr/>
        </p:nvSpPr>
        <p:spPr>
          <a:xfrm>
            <a:off x="5181601" y="712432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>
            <a:endCxn id="33" idx="2"/>
          </p:cNvCxnSpPr>
          <p:nvPr/>
        </p:nvCxnSpPr>
        <p:spPr>
          <a:xfrm flipV="1">
            <a:off x="4827968" y="898203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3" idx="7"/>
            <a:endCxn id="37" idx="2"/>
          </p:cNvCxnSpPr>
          <p:nvPr/>
        </p:nvCxnSpPr>
        <p:spPr>
          <a:xfrm flipV="1">
            <a:off x="5488482" y="642602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3" idx="5"/>
            <a:endCxn id="45" idx="2"/>
          </p:cNvCxnSpPr>
          <p:nvPr/>
        </p:nvCxnSpPr>
        <p:spPr>
          <a:xfrm>
            <a:off x="5488482" y="1029563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流程图: 接点 36"/>
          <p:cNvSpPr/>
          <p:nvPr/>
        </p:nvSpPr>
        <p:spPr>
          <a:xfrm>
            <a:off x="5840033" y="456831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>
            <a:stCxn id="37" idx="6"/>
          </p:cNvCxnSpPr>
          <p:nvPr/>
        </p:nvCxnSpPr>
        <p:spPr>
          <a:xfrm>
            <a:off x="6199568" y="642602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流程图: 接点 44"/>
          <p:cNvSpPr/>
          <p:nvPr/>
        </p:nvSpPr>
        <p:spPr>
          <a:xfrm>
            <a:off x="5742369" y="930326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stCxn id="45" idx="6"/>
          </p:cNvCxnSpPr>
          <p:nvPr/>
        </p:nvCxnSpPr>
        <p:spPr>
          <a:xfrm>
            <a:off x="6101904" y="1116097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>
            <a:off x="5486400" y="17526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接点 58"/>
          <p:cNvSpPr/>
          <p:nvPr/>
        </p:nvSpPr>
        <p:spPr>
          <a:xfrm>
            <a:off x="6151808" y="2129395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/>
          <p:cNvCxnSpPr>
            <a:endCxn id="59" idx="2"/>
          </p:cNvCxnSpPr>
          <p:nvPr/>
        </p:nvCxnSpPr>
        <p:spPr>
          <a:xfrm flipV="1">
            <a:off x="5798175" y="2315166"/>
            <a:ext cx="353632" cy="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9" idx="7"/>
            <a:endCxn id="63" idx="2"/>
          </p:cNvCxnSpPr>
          <p:nvPr/>
        </p:nvCxnSpPr>
        <p:spPr>
          <a:xfrm flipV="1">
            <a:off x="6458689" y="2059565"/>
            <a:ext cx="351550" cy="12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9" idx="5"/>
            <a:endCxn id="65" idx="2"/>
          </p:cNvCxnSpPr>
          <p:nvPr/>
        </p:nvCxnSpPr>
        <p:spPr>
          <a:xfrm>
            <a:off x="6458689" y="2446526"/>
            <a:ext cx="253886" cy="8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流程图: 接点 62"/>
          <p:cNvSpPr/>
          <p:nvPr/>
        </p:nvSpPr>
        <p:spPr>
          <a:xfrm>
            <a:off x="6810240" y="1873794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/>
          <p:cNvCxnSpPr>
            <a:stCxn id="63" idx="6"/>
          </p:cNvCxnSpPr>
          <p:nvPr/>
        </p:nvCxnSpPr>
        <p:spPr>
          <a:xfrm>
            <a:off x="7169775" y="2059565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流程图: 接点 64"/>
          <p:cNvSpPr/>
          <p:nvPr/>
        </p:nvSpPr>
        <p:spPr>
          <a:xfrm>
            <a:off x="6712576" y="234728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/>
          <p:cNvCxnSpPr>
            <a:stCxn id="65" idx="6"/>
          </p:cNvCxnSpPr>
          <p:nvPr/>
        </p:nvCxnSpPr>
        <p:spPr>
          <a:xfrm>
            <a:off x="7072111" y="2533060"/>
            <a:ext cx="2774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2971800" y="1752600"/>
            <a:ext cx="2286000" cy="11430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接点 49"/>
          <p:cNvSpPr/>
          <p:nvPr/>
        </p:nvSpPr>
        <p:spPr>
          <a:xfrm>
            <a:off x="3375067" y="2369846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>
            <a:endCxn id="50" idx="2"/>
          </p:cNvCxnSpPr>
          <p:nvPr/>
        </p:nvCxnSpPr>
        <p:spPr>
          <a:xfrm>
            <a:off x="3179474" y="2555617"/>
            <a:ext cx="195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50" idx="7"/>
            <a:endCxn id="54" idx="2"/>
          </p:cNvCxnSpPr>
          <p:nvPr/>
        </p:nvCxnSpPr>
        <p:spPr>
          <a:xfrm flipV="1">
            <a:off x="3681948" y="2078740"/>
            <a:ext cx="207202" cy="345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0" idx="6"/>
            <a:endCxn id="56" idx="2"/>
          </p:cNvCxnSpPr>
          <p:nvPr/>
        </p:nvCxnSpPr>
        <p:spPr>
          <a:xfrm>
            <a:off x="3734601" y="2555618"/>
            <a:ext cx="334316" cy="1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流程图: 接点 53"/>
          <p:cNvSpPr/>
          <p:nvPr/>
        </p:nvSpPr>
        <p:spPr>
          <a:xfrm>
            <a:off x="3889151" y="189296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箭头连接符 54"/>
          <p:cNvCxnSpPr>
            <a:stCxn id="54" idx="6"/>
            <a:endCxn id="99" idx="2"/>
          </p:cNvCxnSpPr>
          <p:nvPr/>
        </p:nvCxnSpPr>
        <p:spPr>
          <a:xfrm flipV="1">
            <a:off x="4248685" y="2073640"/>
            <a:ext cx="178428" cy="5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流程图: 接点 55"/>
          <p:cNvSpPr/>
          <p:nvPr/>
        </p:nvSpPr>
        <p:spPr>
          <a:xfrm>
            <a:off x="4068918" y="237091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箭头连接符 56"/>
          <p:cNvCxnSpPr>
            <a:stCxn id="56" idx="6"/>
          </p:cNvCxnSpPr>
          <p:nvPr/>
        </p:nvCxnSpPr>
        <p:spPr>
          <a:xfrm>
            <a:off x="4428452" y="2556691"/>
            <a:ext cx="358196" cy="7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流程图: 接点 98"/>
          <p:cNvSpPr/>
          <p:nvPr/>
        </p:nvSpPr>
        <p:spPr>
          <a:xfrm>
            <a:off x="4427114" y="1887869"/>
            <a:ext cx="359535" cy="37154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>
            <a:stCxn id="99" idx="6"/>
          </p:cNvCxnSpPr>
          <p:nvPr/>
        </p:nvCxnSpPr>
        <p:spPr>
          <a:xfrm>
            <a:off x="4786649" y="2073640"/>
            <a:ext cx="2216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3276601" y="1107818"/>
            <a:ext cx="2084766" cy="6447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33" idx="4"/>
          </p:cNvCxnSpPr>
          <p:nvPr/>
        </p:nvCxnSpPr>
        <p:spPr>
          <a:xfrm flipH="1">
            <a:off x="5270502" y="1083975"/>
            <a:ext cx="90867" cy="6585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45" idx="4"/>
          </p:cNvCxnSpPr>
          <p:nvPr/>
        </p:nvCxnSpPr>
        <p:spPr>
          <a:xfrm flipH="1">
            <a:off x="5795022" y="1301869"/>
            <a:ext cx="127115" cy="45289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915248" y="1301869"/>
            <a:ext cx="1857152" cy="46028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8162642" y="555877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1662111" y="3048353"/>
            <a:ext cx="871537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中间层图中至少有一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个过程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也可以有多个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在下层图中分解成一张子图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分解后的图称为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的过程编号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子图号：若父图中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分解成某一子图，则该子图号记为“图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x”</a:t>
            </a:r>
          </a:p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中过程的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编号：若父图中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成某一子图，则该子图中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x.3…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642121" y="1600200"/>
            <a:ext cx="830580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983791" y="1943090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961494" y="1981750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00FF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spc="50" dirty="0">
              <a:ln w="11430"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61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9748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45" grpId="0" animBg="1"/>
      <p:bldP spid="189" grpId="0"/>
      <p:bldP spid="92" grpId="0"/>
      <p:bldP spid="9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49862" y="961957"/>
            <a:ext cx="8665739" cy="4558678"/>
            <a:chOff x="325861" y="961957"/>
            <a:chExt cx="8665739" cy="4558678"/>
          </a:xfrm>
        </p:grpSpPr>
        <p:sp>
          <p:nvSpPr>
            <p:cNvPr id="2" name="平行四边形 1"/>
            <p:cNvSpPr/>
            <p:nvPr/>
          </p:nvSpPr>
          <p:spPr>
            <a:xfrm>
              <a:off x="2961068" y="961957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971800" y="24384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447800" y="38862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3962400" y="3886200"/>
              <a:ext cx="2286000" cy="1143000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接点 11"/>
            <p:cNvSpPr/>
            <p:nvPr/>
          </p:nvSpPr>
          <p:spPr>
            <a:xfrm>
              <a:off x="3782632" y="1341412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endCxn id="12" idx="2"/>
            </p:cNvCxnSpPr>
            <p:nvPr/>
          </p:nvCxnSpPr>
          <p:spPr>
            <a:xfrm flipV="1">
              <a:off x="3429000" y="1527184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7"/>
            </p:cNvCxnSpPr>
            <p:nvPr/>
          </p:nvCxnSpPr>
          <p:spPr>
            <a:xfrm flipV="1">
              <a:off x="4089514" y="1266542"/>
              <a:ext cx="406285" cy="1292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2" idx="5"/>
            </p:cNvCxnSpPr>
            <p:nvPr/>
          </p:nvCxnSpPr>
          <p:spPr>
            <a:xfrm>
              <a:off x="4089514" y="1658544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3303968" y="2590430"/>
              <a:ext cx="1649032" cy="845038"/>
              <a:chOff x="3151568" y="2590430"/>
              <a:chExt cx="1649032" cy="845038"/>
            </a:xfrm>
          </p:grpSpPr>
          <p:sp>
            <p:nvSpPr>
              <p:cNvPr id="33" name="流程图: 接点 32"/>
              <p:cNvSpPr/>
              <p:nvPr/>
            </p:nvSpPr>
            <p:spPr>
              <a:xfrm>
                <a:off x="3505200" y="2846031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4" name="直接箭头连接符 33"/>
              <p:cNvCxnSpPr>
                <a:endCxn id="33" idx="2"/>
              </p:cNvCxnSpPr>
              <p:nvPr/>
            </p:nvCxnSpPr>
            <p:spPr>
              <a:xfrm flipV="1">
                <a:off x="3151568" y="3031803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33" idx="7"/>
                <a:endCxn id="37" idx="2"/>
              </p:cNvCxnSpPr>
              <p:nvPr/>
            </p:nvCxnSpPr>
            <p:spPr>
              <a:xfrm flipV="1">
                <a:off x="3812082" y="2776202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3" idx="5"/>
                <a:endCxn id="45" idx="2"/>
              </p:cNvCxnSpPr>
              <p:nvPr/>
            </p:nvCxnSpPr>
            <p:spPr>
              <a:xfrm>
                <a:off x="3812082" y="3163163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流程图: 接点 36"/>
              <p:cNvSpPr/>
              <p:nvPr/>
            </p:nvSpPr>
            <p:spPr>
              <a:xfrm>
                <a:off x="4163632" y="2590430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" name="直接箭头连接符 38"/>
              <p:cNvCxnSpPr>
                <a:stCxn id="37" idx="6"/>
              </p:cNvCxnSpPr>
              <p:nvPr/>
            </p:nvCxnSpPr>
            <p:spPr>
              <a:xfrm>
                <a:off x="4523167" y="2776202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流程图: 接点 44"/>
              <p:cNvSpPr/>
              <p:nvPr/>
            </p:nvSpPr>
            <p:spPr>
              <a:xfrm>
                <a:off x="4065968" y="306392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" name="直接箭头连接符 45"/>
              <p:cNvCxnSpPr>
                <a:stCxn id="45" idx="6"/>
              </p:cNvCxnSpPr>
              <p:nvPr/>
            </p:nvCxnSpPr>
            <p:spPr>
              <a:xfrm>
                <a:off x="4425503" y="3249697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" name="流程图: 接点 58"/>
            <p:cNvSpPr/>
            <p:nvPr/>
          </p:nvSpPr>
          <p:spPr>
            <a:xfrm>
              <a:off x="4627807" y="4262994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箭头连接符 59"/>
            <p:cNvCxnSpPr>
              <a:endCxn id="59" idx="2"/>
            </p:cNvCxnSpPr>
            <p:nvPr/>
          </p:nvCxnSpPr>
          <p:spPr>
            <a:xfrm flipV="1">
              <a:off x="4274175" y="4448766"/>
              <a:ext cx="353632" cy="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7"/>
              <a:endCxn id="63" idx="2"/>
            </p:cNvCxnSpPr>
            <p:nvPr/>
          </p:nvCxnSpPr>
          <p:spPr>
            <a:xfrm flipV="1">
              <a:off x="4934689" y="4193165"/>
              <a:ext cx="351550" cy="12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59" idx="5"/>
              <a:endCxn id="65" idx="2"/>
            </p:cNvCxnSpPr>
            <p:nvPr/>
          </p:nvCxnSpPr>
          <p:spPr>
            <a:xfrm>
              <a:off x="4934689" y="4580126"/>
              <a:ext cx="253886" cy="8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流程图: 接点 62"/>
            <p:cNvSpPr/>
            <p:nvPr/>
          </p:nvSpPr>
          <p:spPr>
            <a:xfrm>
              <a:off x="5286239" y="4007393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63"/>
            <p:cNvCxnSpPr>
              <a:stCxn id="63" idx="6"/>
            </p:cNvCxnSpPr>
            <p:nvPr/>
          </p:nvCxnSpPr>
          <p:spPr>
            <a:xfrm>
              <a:off x="5645774" y="4193165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流程图: 接点 64"/>
            <p:cNvSpPr/>
            <p:nvPr/>
          </p:nvSpPr>
          <p:spPr>
            <a:xfrm>
              <a:off x="5188575" y="4480888"/>
              <a:ext cx="359535" cy="371543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接箭头连接符 65"/>
            <p:cNvCxnSpPr>
              <a:stCxn id="65" idx="6"/>
            </p:cNvCxnSpPr>
            <p:nvPr/>
          </p:nvCxnSpPr>
          <p:spPr>
            <a:xfrm>
              <a:off x="5548110" y="4666660"/>
              <a:ext cx="277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组合 114"/>
            <p:cNvGrpSpPr/>
            <p:nvPr/>
          </p:nvGrpSpPr>
          <p:grpSpPr>
            <a:xfrm>
              <a:off x="1655473" y="4021468"/>
              <a:ext cx="1828800" cy="854593"/>
              <a:chOff x="5715000" y="2069885"/>
              <a:chExt cx="1828800" cy="854593"/>
            </a:xfrm>
          </p:grpSpPr>
          <p:sp>
            <p:nvSpPr>
              <p:cNvPr id="50" name="流程图: 接点 49"/>
              <p:cNvSpPr/>
              <p:nvPr/>
            </p:nvSpPr>
            <p:spPr>
              <a:xfrm>
                <a:off x="5910593" y="255186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1" name="直接箭头连接符 50"/>
              <p:cNvCxnSpPr>
                <a:endCxn id="50" idx="2"/>
              </p:cNvCxnSpPr>
              <p:nvPr/>
            </p:nvCxnSpPr>
            <p:spPr>
              <a:xfrm>
                <a:off x="5715000" y="2737634"/>
                <a:ext cx="1955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50" idx="7"/>
                <a:endCxn id="54" idx="2"/>
              </p:cNvCxnSpPr>
              <p:nvPr/>
            </p:nvCxnSpPr>
            <p:spPr>
              <a:xfrm flipV="1">
                <a:off x="6217475" y="2260757"/>
                <a:ext cx="207202" cy="345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50" idx="6"/>
                <a:endCxn id="56" idx="2"/>
              </p:cNvCxnSpPr>
              <p:nvPr/>
            </p:nvCxnSpPr>
            <p:spPr>
              <a:xfrm>
                <a:off x="6270128" y="2737634"/>
                <a:ext cx="334316" cy="10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流程图: 接点 53"/>
              <p:cNvSpPr/>
              <p:nvPr/>
            </p:nvSpPr>
            <p:spPr>
              <a:xfrm>
                <a:off x="6424677" y="207498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直接箭头连接符 54"/>
              <p:cNvCxnSpPr>
                <a:stCxn id="54" idx="6"/>
                <a:endCxn id="99" idx="2"/>
              </p:cNvCxnSpPr>
              <p:nvPr/>
            </p:nvCxnSpPr>
            <p:spPr>
              <a:xfrm flipV="1">
                <a:off x="6784212" y="2255657"/>
                <a:ext cx="178428" cy="5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流程图: 接点 55"/>
              <p:cNvSpPr/>
              <p:nvPr/>
            </p:nvSpPr>
            <p:spPr>
              <a:xfrm>
                <a:off x="6604444" y="255293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箭头连接符 56"/>
              <p:cNvCxnSpPr>
                <a:stCxn id="56" idx="6"/>
              </p:cNvCxnSpPr>
              <p:nvPr/>
            </p:nvCxnSpPr>
            <p:spPr>
              <a:xfrm>
                <a:off x="6963979" y="2738707"/>
                <a:ext cx="358196" cy="7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流程图: 接点 98"/>
              <p:cNvSpPr/>
              <p:nvPr/>
            </p:nvSpPr>
            <p:spPr>
              <a:xfrm>
                <a:off x="6962640" y="2069885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3" name="直接箭头连接符 102"/>
              <p:cNvCxnSpPr>
                <a:stCxn id="99" idx="6"/>
              </p:cNvCxnSpPr>
              <p:nvPr/>
            </p:nvCxnSpPr>
            <p:spPr>
              <a:xfrm>
                <a:off x="7322175" y="2255657"/>
                <a:ext cx="2216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 flipH="1">
              <a:off x="3253168" y="1738087"/>
              <a:ext cx="665141" cy="70031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" idx="4"/>
            </p:cNvCxnSpPr>
            <p:nvPr/>
          </p:nvCxnSpPr>
          <p:spPr>
            <a:xfrm>
              <a:off x="3962400" y="1712955"/>
              <a:ext cx="1295400" cy="73500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1752601" y="3241417"/>
              <a:ext cx="2084766" cy="6447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33" idx="4"/>
            </p:cNvCxnSpPr>
            <p:nvPr/>
          </p:nvCxnSpPr>
          <p:spPr>
            <a:xfrm flipH="1">
              <a:off x="3746501" y="3217574"/>
              <a:ext cx="90867" cy="65855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>
              <a:stCxn id="45" idx="4"/>
            </p:cNvCxnSpPr>
            <p:nvPr/>
          </p:nvCxnSpPr>
          <p:spPr>
            <a:xfrm flipH="1">
              <a:off x="4271021" y="3435468"/>
              <a:ext cx="127115" cy="45289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391248" y="3435468"/>
              <a:ext cx="1857152" cy="46028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50" idx="4"/>
            </p:cNvCxnSpPr>
            <p:nvPr/>
          </p:nvCxnSpPr>
          <p:spPr>
            <a:xfrm flipH="1">
              <a:off x="544102" y="4874988"/>
              <a:ext cx="1486732" cy="60708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50" idx="4"/>
            </p:cNvCxnSpPr>
            <p:nvPr/>
          </p:nvCxnSpPr>
          <p:spPr>
            <a:xfrm>
              <a:off x="2030834" y="4874988"/>
              <a:ext cx="493154" cy="64564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59" idx="4"/>
            </p:cNvCxnSpPr>
            <p:nvPr/>
          </p:nvCxnSpPr>
          <p:spPr>
            <a:xfrm flipH="1">
              <a:off x="2830870" y="4634537"/>
              <a:ext cx="1976705" cy="8417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59" idx="4"/>
            </p:cNvCxnSpPr>
            <p:nvPr/>
          </p:nvCxnSpPr>
          <p:spPr>
            <a:xfrm>
              <a:off x="4807575" y="4634537"/>
              <a:ext cx="47761" cy="821959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H="1">
              <a:off x="5149970" y="4874989"/>
              <a:ext cx="218373" cy="58150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5410200" y="4874989"/>
              <a:ext cx="1732208" cy="58886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457200" y="2286000"/>
              <a:ext cx="830580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325861" y="5181600"/>
              <a:ext cx="8665739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7543800" y="1245272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顶层</a:t>
              </a:r>
            </a:p>
          </p:txBody>
        </p:sp>
        <p:sp>
          <p:nvSpPr>
            <p:cNvPr id="189" name="矩形 188"/>
            <p:cNvSpPr/>
            <p:nvPr/>
          </p:nvSpPr>
          <p:spPr>
            <a:xfrm>
              <a:off x="7386705" y="3461386"/>
              <a:ext cx="11272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中间层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52600" y="5482072"/>
            <a:ext cx="8155950" cy="1147329"/>
            <a:chOff x="228600" y="5482071"/>
            <a:chExt cx="8155950" cy="1147329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28600" y="5482071"/>
              <a:ext cx="2286000" cy="1143000"/>
              <a:chOff x="228600" y="5329671"/>
              <a:chExt cx="2286000" cy="1143000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228600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554058" y="5689594"/>
                <a:ext cx="1655742" cy="375460"/>
                <a:chOff x="5686826" y="2692382"/>
                <a:chExt cx="1655742" cy="375460"/>
              </a:xfrm>
            </p:grpSpPr>
            <p:sp>
              <p:nvSpPr>
                <p:cNvPr id="68" name="流程图: 接点 67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直接箭头连接符 68"/>
                <p:cNvCxnSpPr>
                  <a:endCxn id="68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>
                  <a:stCxn id="68" idx="6"/>
                  <a:endCxn id="72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流程图: 接点 71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直接箭头连接符 72"/>
                <p:cNvCxnSpPr>
                  <a:stCxn id="72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9" name="组合 178"/>
            <p:cNvGrpSpPr/>
            <p:nvPr/>
          </p:nvGrpSpPr>
          <p:grpSpPr>
            <a:xfrm>
              <a:off x="4856408" y="5482071"/>
              <a:ext cx="2286000" cy="1143000"/>
              <a:chOff x="4856408" y="5329671"/>
              <a:chExt cx="2286000" cy="1143000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4856408" y="5329671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流程图: 接点 116"/>
              <p:cNvSpPr/>
              <p:nvPr/>
            </p:nvSpPr>
            <p:spPr>
              <a:xfrm>
                <a:off x="5468693" y="5759423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直接箭头连接符 117"/>
              <p:cNvCxnSpPr>
                <a:endCxn id="117" idx="2"/>
              </p:cNvCxnSpPr>
              <p:nvPr/>
            </p:nvCxnSpPr>
            <p:spPr>
              <a:xfrm flipV="1">
                <a:off x="5115061" y="5945195"/>
                <a:ext cx="353632" cy="82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17" idx="7"/>
                <a:endCxn id="121" idx="2"/>
              </p:cNvCxnSpPr>
              <p:nvPr/>
            </p:nvCxnSpPr>
            <p:spPr>
              <a:xfrm flipV="1">
                <a:off x="5775575" y="5689594"/>
                <a:ext cx="351550" cy="124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7" idx="5"/>
                <a:endCxn id="123" idx="2"/>
              </p:cNvCxnSpPr>
              <p:nvPr/>
            </p:nvCxnSpPr>
            <p:spPr>
              <a:xfrm>
                <a:off x="5775575" y="6076555"/>
                <a:ext cx="253886" cy="86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流程图: 接点 120"/>
              <p:cNvSpPr/>
              <p:nvPr/>
            </p:nvSpPr>
            <p:spPr>
              <a:xfrm>
                <a:off x="6127125" y="5503822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2.2.2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接箭头连接符 121"/>
              <p:cNvCxnSpPr>
                <a:stCxn id="121" idx="6"/>
              </p:cNvCxnSpPr>
              <p:nvPr/>
            </p:nvCxnSpPr>
            <p:spPr>
              <a:xfrm>
                <a:off x="6486660" y="5689594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流程图: 接点 122"/>
              <p:cNvSpPr/>
              <p:nvPr/>
            </p:nvSpPr>
            <p:spPr>
              <a:xfrm>
                <a:off x="6029461" y="5977317"/>
                <a:ext cx="359535" cy="371543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2.2.3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直接箭头连接符 123"/>
              <p:cNvCxnSpPr>
                <a:stCxn id="123" idx="6"/>
              </p:cNvCxnSpPr>
              <p:nvPr/>
            </p:nvCxnSpPr>
            <p:spPr>
              <a:xfrm>
                <a:off x="6388996" y="6163089"/>
                <a:ext cx="2774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组合 179"/>
            <p:cNvGrpSpPr/>
            <p:nvPr/>
          </p:nvGrpSpPr>
          <p:grpSpPr>
            <a:xfrm>
              <a:off x="2542504" y="5486400"/>
              <a:ext cx="2286000" cy="1143000"/>
              <a:chOff x="2542504" y="5334000"/>
              <a:chExt cx="2286000" cy="1143000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2542504" y="5334000"/>
                <a:ext cx="2286000" cy="1143000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2899535" y="5685677"/>
                <a:ext cx="1655742" cy="375460"/>
                <a:chOff x="5686826" y="2692382"/>
                <a:chExt cx="1655742" cy="375460"/>
              </a:xfrm>
            </p:grpSpPr>
            <p:sp>
              <p:nvSpPr>
                <p:cNvPr id="127" name="流程图: 接点 126"/>
                <p:cNvSpPr/>
                <p:nvPr/>
              </p:nvSpPr>
              <p:spPr>
                <a:xfrm>
                  <a:off x="6040458" y="2696299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2.1.1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8" name="直接箭头连接符 127"/>
                <p:cNvCxnSpPr>
                  <a:endCxn id="127" idx="2"/>
                </p:cNvCxnSpPr>
                <p:nvPr/>
              </p:nvCxnSpPr>
              <p:spPr>
                <a:xfrm flipV="1">
                  <a:off x="5686826" y="2882071"/>
                  <a:ext cx="353632" cy="82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/>
                <p:cNvCxnSpPr>
                  <a:stCxn id="127" idx="6"/>
                  <a:endCxn id="130" idx="2"/>
                </p:cNvCxnSpPr>
                <p:nvPr/>
              </p:nvCxnSpPr>
              <p:spPr>
                <a:xfrm flipV="1">
                  <a:off x="6399993" y="2878154"/>
                  <a:ext cx="305607" cy="3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流程图: 接点 129"/>
                <p:cNvSpPr/>
                <p:nvPr/>
              </p:nvSpPr>
              <p:spPr>
                <a:xfrm>
                  <a:off x="6705600" y="2692382"/>
                  <a:ext cx="359535" cy="371543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2.1.2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1" name="直接箭头连接符 130"/>
                <p:cNvCxnSpPr>
                  <a:stCxn id="130" idx="6"/>
                </p:cNvCxnSpPr>
                <p:nvPr/>
              </p:nvCxnSpPr>
              <p:spPr>
                <a:xfrm>
                  <a:off x="7065135" y="2878154"/>
                  <a:ext cx="2774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0" name="矩形 189"/>
            <p:cNvSpPr/>
            <p:nvPr/>
          </p:nvSpPr>
          <p:spPr>
            <a:xfrm>
              <a:off x="7571507" y="5676026"/>
              <a:ext cx="813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  <a:buClr>
                  <a:srgbClr val="0000FF"/>
                </a:buClr>
                <a:defRPr/>
              </a:pPr>
              <a:r>
                <a:rPr lang="zh-CN" altLang="en-US" sz="2400" spc="50" dirty="0">
                  <a:ln w="11430"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底层</a:t>
              </a:r>
            </a:p>
          </p:txBody>
        </p:sp>
      </p:grpSp>
      <p:sp>
        <p:nvSpPr>
          <p:cNvPr id="85" name="Rectangle 3"/>
          <p:cNvSpPr txBox="1">
            <a:spLocks noChangeArrowheads="1"/>
          </p:cNvSpPr>
          <p:nvPr/>
        </p:nvSpPr>
        <p:spPr bwMode="auto">
          <a:xfrm>
            <a:off x="1604021" y="3196195"/>
            <a:ext cx="838200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处于最底层的图称为底层图，其中所有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的过程不再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分解成新的子图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>
              <a:spcAft>
                <a:spcPts val="1200"/>
              </a:spcAft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</a:p>
        </p:txBody>
      </p:sp>
      <p:cxnSp>
        <p:nvCxnSpPr>
          <p:cNvPr id="87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-0.59352 L -8.33333E-7 -0.59352 " pathEditMode="relative" ptsTypes="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083702" y="1156515"/>
            <a:ext cx="4214322" cy="531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软件工程基础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软件生命周期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软件过程模型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软件项目管理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系统分析方法与问题定义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需求分析与需求获取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用例建模与用例描述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结构化系统分析与设计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面向对象方法概述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面向对象建模与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软件系统动态建模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软件系统静态建模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数据库设计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综合案例分析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考前复习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365499" y="4596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课程计划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784121" y="1156515"/>
            <a:ext cx="138022" cy="10691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3784121" y="5871713"/>
            <a:ext cx="161559" cy="3881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3784121" y="5239109"/>
            <a:ext cx="161559" cy="63260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3779170" y="3738509"/>
            <a:ext cx="138022" cy="133076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1766" y="150639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软件工程的基础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2191" y="2338334"/>
            <a:ext cx="3088256" cy="1330768"/>
            <a:chOff x="912191" y="2338334"/>
            <a:chExt cx="3088256" cy="1330768"/>
          </a:xfrm>
        </p:grpSpPr>
        <p:sp>
          <p:nvSpPr>
            <p:cNvPr id="6" name="左大括号 5"/>
            <p:cNvSpPr/>
            <p:nvPr/>
          </p:nvSpPr>
          <p:spPr>
            <a:xfrm>
              <a:off x="3784121" y="2338334"/>
              <a:ext cx="138022" cy="133076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2191" y="2703988"/>
              <a:ext cx="3088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系统分析与需求描述</a:t>
              </a:r>
              <a:endPara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结构化设计方法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25240" y="41785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面向对象的设计方法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资格和水平考试的考务处理系统</a:t>
            </a:r>
            <a:endParaRPr lang="en-US" altLang="zh-CN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—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功能需求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28800" y="1814513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对考生送来的报名单进行检查，返回不合格的报名单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对合格的报名单编好准考证号后将准考证送给考生，并将汇总后的考生名单送给阅卷站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对阅卷站送来的成绩清单进行检查，返回错误的成绩单，并根据考试中心制订的合格标准进行判定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制作考生通知单送给考生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进行成绩分类统计和试题难度分析，产生统计分析表，送给考试中心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1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资格和水平考试的考务处理系统</a:t>
            </a:r>
            <a:endParaRPr lang="en-US" altLang="zh-CN" sz="4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altLang="zh-CN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—</a:t>
            </a:r>
            <a:r>
              <a:rPr lang="zh-CN" altLang="en-US" sz="32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功能需求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28800" y="1814513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送来的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进行检查，返回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不合格的报名单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对合格的报名单编好准考证号后将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准考证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送给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，并将汇总后的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考生名单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送给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阅卷站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阅卷站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送来的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成绩清单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进行检查，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返回错误的成绩单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，并根据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考试中心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制订的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合格标准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进行判定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考生通知单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送给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</a:p>
          <a:p>
            <a:pPr marL="0" indent="0">
              <a:lnSpc>
                <a:spcPct val="120000"/>
              </a:lnSpc>
              <a:buClr>
                <a:srgbClr val="0000FF"/>
              </a:buClr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进行成绩分类统计和试题难度分析，产生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，送给考试中心</a:t>
            </a:r>
          </a:p>
        </p:txBody>
      </p:sp>
    </p:spTree>
    <p:extLst>
      <p:ext uri="{BB962C8B-B14F-4D97-AF65-F5344CB8AC3E}">
        <p14:creationId xmlns:p14="http://schemas.microsoft.com/office/powerpoint/2010/main" val="19913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/>
          <p:cNvSpPr/>
          <p:nvPr/>
        </p:nvSpPr>
        <p:spPr>
          <a:xfrm>
            <a:off x="5257610" y="360440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考务处理系统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系统的顶层图（系统的输入输出）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45582" y="1066647"/>
            <a:ext cx="8382000" cy="97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确定外部代理：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考生、阅卷站和考试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</a:p>
        </p:txBody>
      </p:sp>
      <p:sp>
        <p:nvSpPr>
          <p:cNvPr id="2" name="矩形 1"/>
          <p:cNvSpPr/>
          <p:nvPr/>
        </p:nvSpPr>
        <p:spPr>
          <a:xfrm>
            <a:off x="1849729" y="1073649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顶层图通常没有文件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074026" y="3733801"/>
            <a:ext cx="1535113" cy="449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考试中心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326103" y="3733801"/>
            <a:ext cx="1077913" cy="449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73425" y="2743201"/>
            <a:ext cx="1957388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不合格报名单</a:t>
            </a:r>
          </a:p>
        </p:txBody>
      </p:sp>
      <p:sp>
        <p:nvSpPr>
          <p:cNvPr id="12" name="Arc 14"/>
          <p:cNvSpPr>
            <a:spLocks/>
          </p:cNvSpPr>
          <p:nvPr/>
        </p:nvSpPr>
        <p:spPr bwMode="auto">
          <a:xfrm rot="18606109">
            <a:off x="3392868" y="2641612"/>
            <a:ext cx="1722437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9"/>
              <a:gd name="T1" fmla="*/ 0 h 21600"/>
              <a:gd name="T2" fmla="*/ 21599 w 21599"/>
              <a:gd name="T3" fmla="*/ 21411 h 21600"/>
              <a:gd name="T4" fmla="*/ 0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0" y="0"/>
                </a:moveTo>
                <a:cubicBezTo>
                  <a:pt x="11855" y="0"/>
                  <a:pt x="21495" y="9555"/>
                  <a:pt x="21599" y="21410"/>
                </a:cubicBezTo>
              </a:path>
              <a:path w="21599" h="21600" stroke="0" extrusionOk="0">
                <a:moveTo>
                  <a:pt x="0" y="0"/>
                </a:moveTo>
                <a:cubicBezTo>
                  <a:pt x="11855" y="0"/>
                  <a:pt x="21495" y="9555"/>
                  <a:pt x="21599" y="2141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332413" y="6323014"/>
            <a:ext cx="1077912" cy="376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阅卷站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5627689" y="4619626"/>
            <a:ext cx="1304925" cy="1825625"/>
            <a:chOff x="6552" y="2505"/>
            <a:chExt cx="1110" cy="1380"/>
          </a:xfrm>
        </p:grpSpPr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7168" y="2505"/>
              <a:ext cx="494" cy="1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错误成绩清单</a:t>
              </a:r>
            </a:p>
          </p:txBody>
        </p:sp>
        <p:sp>
          <p:nvSpPr>
            <p:cNvPr id="16" name="Arc 18"/>
            <p:cNvSpPr>
              <a:spLocks/>
            </p:cNvSpPr>
            <p:nvPr/>
          </p:nvSpPr>
          <p:spPr bwMode="auto">
            <a:xfrm rot="2285899">
              <a:off x="6552" y="2532"/>
              <a:ext cx="900" cy="110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5735639" y="4521200"/>
            <a:ext cx="581025" cy="1804988"/>
            <a:chOff x="6644" y="2430"/>
            <a:chExt cx="494" cy="1365"/>
          </a:xfrm>
        </p:grpSpPr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 flipV="1">
              <a:off x="6760" y="2430"/>
              <a:ext cx="2" cy="13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6644" y="2610"/>
              <a:ext cx="494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成绩清单</a:t>
              </a:r>
            </a:p>
          </p:txBody>
        </p:sp>
      </p:grpSp>
      <p:grpSp>
        <p:nvGrpSpPr>
          <p:cNvPr id="20" name="Group 22"/>
          <p:cNvGrpSpPr>
            <a:grpSpLocks/>
          </p:cNvGrpSpPr>
          <p:nvPr/>
        </p:nvGrpSpPr>
        <p:grpSpPr bwMode="auto">
          <a:xfrm>
            <a:off x="5065714" y="4656139"/>
            <a:ext cx="1057275" cy="1455737"/>
            <a:chOff x="6074" y="2532"/>
            <a:chExt cx="900" cy="1101"/>
          </a:xfrm>
        </p:grpSpPr>
        <p:sp>
          <p:nvSpPr>
            <p:cNvPr id="21" name="Arc 23"/>
            <p:cNvSpPr>
              <a:spLocks/>
            </p:cNvSpPr>
            <p:nvPr/>
          </p:nvSpPr>
          <p:spPr bwMode="auto">
            <a:xfrm rot="19314101" flipH="1">
              <a:off x="6074" y="2532"/>
              <a:ext cx="900" cy="1101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6148" y="2595"/>
              <a:ext cx="494" cy="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/>
            <a:lstStyle/>
            <a:p>
              <a:pPr algn="ctr">
                <a:lnSpc>
                  <a:spcPct val="105000"/>
                </a:lnSpc>
              </a:pP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考生名单</a:t>
              </a:r>
            </a:p>
          </p:txBody>
        </p:sp>
      </p:grpSp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6629400" y="3286125"/>
            <a:ext cx="1760538" cy="1905000"/>
            <a:chOff x="7404" y="1497"/>
            <a:chExt cx="1497" cy="1440"/>
          </a:xfrm>
        </p:grpSpPr>
        <p:sp>
          <p:nvSpPr>
            <p:cNvPr id="24" name="Arc 26"/>
            <p:cNvSpPr>
              <a:spLocks/>
            </p:cNvSpPr>
            <p:nvPr/>
          </p:nvSpPr>
          <p:spPr bwMode="auto">
            <a:xfrm rot="2689286" flipV="1">
              <a:off x="7404" y="1497"/>
              <a:ext cx="1497" cy="1440"/>
            </a:xfrm>
            <a:custGeom>
              <a:avLst/>
              <a:gdLst>
                <a:gd name="G0" fmla="+- 494 0 0"/>
                <a:gd name="G1" fmla="+- 21600 0 0"/>
                <a:gd name="G2" fmla="+- 21600 0 0"/>
                <a:gd name="T0" fmla="*/ 0 w 22094"/>
                <a:gd name="T1" fmla="*/ 6 h 21600"/>
                <a:gd name="T2" fmla="*/ 22094 w 22094"/>
                <a:gd name="T3" fmla="*/ 21600 h 21600"/>
                <a:gd name="T4" fmla="*/ 494 w 2209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94" h="21600" fill="none" extrusionOk="0">
                  <a:moveTo>
                    <a:pt x="-1" y="5"/>
                  </a:moveTo>
                  <a:cubicBezTo>
                    <a:pt x="164" y="1"/>
                    <a:pt x="329" y="0"/>
                    <a:pt x="494" y="0"/>
                  </a:cubicBezTo>
                  <a:cubicBezTo>
                    <a:pt x="12423" y="0"/>
                    <a:pt x="22094" y="9670"/>
                    <a:pt x="22094" y="21600"/>
                  </a:cubicBezTo>
                </a:path>
                <a:path w="22094" h="21600" stroke="0" extrusionOk="0">
                  <a:moveTo>
                    <a:pt x="-1" y="5"/>
                  </a:moveTo>
                  <a:cubicBezTo>
                    <a:pt x="164" y="1"/>
                    <a:pt x="329" y="0"/>
                    <a:pt x="494" y="0"/>
                  </a:cubicBezTo>
                  <a:cubicBezTo>
                    <a:pt x="12423" y="0"/>
                    <a:pt x="22094" y="9670"/>
                    <a:pt x="22094" y="21600"/>
                  </a:cubicBezTo>
                  <a:lnTo>
                    <a:pt x="494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7588" y="225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合格标准</a:t>
              </a:r>
            </a:p>
          </p:txBody>
        </p:sp>
      </p:grpSp>
      <p:grpSp>
        <p:nvGrpSpPr>
          <p:cNvPr id="26" name="Group 28"/>
          <p:cNvGrpSpPr>
            <a:grpSpLocks/>
          </p:cNvGrpSpPr>
          <p:nvPr/>
        </p:nvGrpSpPr>
        <p:grpSpPr bwMode="auto">
          <a:xfrm>
            <a:off x="3490913" y="3277094"/>
            <a:ext cx="1828800" cy="1218707"/>
            <a:chOff x="4736" y="1462"/>
            <a:chExt cx="1555" cy="921"/>
          </a:xfrm>
        </p:grpSpPr>
        <p:sp>
          <p:nvSpPr>
            <p:cNvPr id="27" name="Arc 29"/>
            <p:cNvSpPr>
              <a:spLocks/>
            </p:cNvSpPr>
            <p:nvPr/>
          </p:nvSpPr>
          <p:spPr bwMode="auto">
            <a:xfrm rot="17577993">
              <a:off x="5108" y="1200"/>
              <a:ext cx="811" cy="1555"/>
            </a:xfrm>
            <a:custGeom>
              <a:avLst/>
              <a:gdLst>
                <a:gd name="G0" fmla="+- 0 0 0"/>
                <a:gd name="G1" fmla="+- 21182 0 0"/>
                <a:gd name="G2" fmla="+- 21600 0 0"/>
                <a:gd name="T0" fmla="*/ 4230 w 21600"/>
                <a:gd name="T1" fmla="*/ 0 h 21182"/>
                <a:gd name="T2" fmla="*/ 21600 w 21600"/>
                <a:gd name="T3" fmla="*/ 21182 h 21182"/>
                <a:gd name="T4" fmla="*/ 0 w 21600"/>
                <a:gd name="T5" fmla="*/ 21182 h 2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182" fill="none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</a:path>
                <a:path w="21600" h="21182" stroke="0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  <a:lnTo>
                    <a:pt x="0" y="2118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4962" y="1462"/>
              <a:ext cx="9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报名单</a:t>
              </a:r>
            </a:p>
          </p:txBody>
        </p:sp>
      </p:grp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3455988" y="3505200"/>
            <a:ext cx="1828800" cy="1073150"/>
            <a:chOff x="4706" y="1662"/>
            <a:chExt cx="1555" cy="811"/>
          </a:xfrm>
        </p:grpSpPr>
        <p:sp>
          <p:nvSpPr>
            <p:cNvPr id="30" name="Arc 32"/>
            <p:cNvSpPr>
              <a:spLocks/>
            </p:cNvSpPr>
            <p:nvPr/>
          </p:nvSpPr>
          <p:spPr bwMode="auto">
            <a:xfrm rot="4022007" flipV="1">
              <a:off x="5078" y="1290"/>
              <a:ext cx="811" cy="1555"/>
            </a:xfrm>
            <a:custGeom>
              <a:avLst/>
              <a:gdLst>
                <a:gd name="G0" fmla="+- 0 0 0"/>
                <a:gd name="G1" fmla="+- 21182 0 0"/>
                <a:gd name="G2" fmla="+- 21600 0 0"/>
                <a:gd name="T0" fmla="*/ 4230 w 21600"/>
                <a:gd name="T1" fmla="*/ 0 h 21182"/>
                <a:gd name="T2" fmla="*/ 21600 w 21600"/>
                <a:gd name="T3" fmla="*/ 21182 h 21182"/>
                <a:gd name="T4" fmla="*/ 0 w 21600"/>
                <a:gd name="T5" fmla="*/ 21182 h 2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182" fill="none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</a:path>
                <a:path w="21600" h="21182" stroke="0" extrusionOk="0">
                  <a:moveTo>
                    <a:pt x="4229" y="0"/>
                  </a:moveTo>
                  <a:cubicBezTo>
                    <a:pt x="14329" y="2017"/>
                    <a:pt x="21600" y="10883"/>
                    <a:pt x="21600" y="21182"/>
                  </a:cubicBezTo>
                  <a:lnTo>
                    <a:pt x="0" y="21182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4828" y="198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准考证</a:t>
              </a:r>
            </a:p>
          </p:txBody>
        </p:sp>
      </p:grpSp>
      <p:sp>
        <p:nvSpPr>
          <p:cNvPr id="32" name="Arc 35"/>
          <p:cNvSpPr>
            <a:spLocks/>
          </p:cNvSpPr>
          <p:nvPr/>
        </p:nvSpPr>
        <p:spPr bwMode="auto">
          <a:xfrm rot="2689286" flipV="1">
            <a:off x="3382964" y="3346450"/>
            <a:ext cx="1760537" cy="1906588"/>
          </a:xfrm>
          <a:custGeom>
            <a:avLst/>
            <a:gdLst>
              <a:gd name="G0" fmla="+- 494 0 0"/>
              <a:gd name="G1" fmla="+- 21600 0 0"/>
              <a:gd name="G2" fmla="+- 21600 0 0"/>
              <a:gd name="T0" fmla="*/ 0 w 22086"/>
              <a:gd name="T1" fmla="*/ 6 h 21600"/>
              <a:gd name="T2" fmla="*/ 22086 w 22086"/>
              <a:gd name="T3" fmla="*/ 21004 h 21600"/>
              <a:gd name="T4" fmla="*/ 494 w 2208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86" h="21600" fill="none" extrusionOk="0">
                <a:moveTo>
                  <a:pt x="-1" y="5"/>
                </a:moveTo>
                <a:cubicBezTo>
                  <a:pt x="164" y="1"/>
                  <a:pt x="329" y="0"/>
                  <a:pt x="494" y="0"/>
                </a:cubicBezTo>
                <a:cubicBezTo>
                  <a:pt x="12191" y="0"/>
                  <a:pt x="21763" y="9311"/>
                  <a:pt x="22085" y="21004"/>
                </a:cubicBezTo>
              </a:path>
              <a:path w="22086" h="21600" stroke="0" extrusionOk="0">
                <a:moveTo>
                  <a:pt x="-1" y="5"/>
                </a:moveTo>
                <a:cubicBezTo>
                  <a:pt x="164" y="1"/>
                  <a:pt x="329" y="0"/>
                  <a:pt x="494" y="0"/>
                </a:cubicBezTo>
                <a:cubicBezTo>
                  <a:pt x="12191" y="0"/>
                  <a:pt x="21763" y="9311"/>
                  <a:pt x="22085" y="21004"/>
                </a:cubicBezTo>
                <a:lnTo>
                  <a:pt x="494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3273425" y="4413250"/>
            <a:ext cx="17541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考生通知书</a:t>
            </a:r>
          </a:p>
        </p:txBody>
      </p:sp>
      <p:sp>
        <p:nvSpPr>
          <p:cNvPr id="34" name="Arc 38"/>
          <p:cNvSpPr>
            <a:spLocks/>
          </p:cNvSpPr>
          <p:nvPr/>
        </p:nvSpPr>
        <p:spPr bwMode="auto">
          <a:xfrm rot="18910714">
            <a:off x="6610350" y="2641612"/>
            <a:ext cx="1722438" cy="19050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non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6626226" y="2743201"/>
            <a:ext cx="187166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统计分析表</a:t>
            </a:r>
          </a:p>
        </p:txBody>
      </p:sp>
      <p:sp>
        <p:nvSpPr>
          <p:cNvPr id="36" name="矩形 35"/>
          <p:cNvSpPr/>
          <p:nvPr/>
        </p:nvSpPr>
        <p:spPr>
          <a:xfrm>
            <a:off x="1845582" y="1076922"/>
            <a:ext cx="87272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顶层图唯一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考务处理系统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7" name="矩形 36"/>
          <p:cNvSpPr/>
          <p:nvPr/>
        </p:nvSpPr>
        <p:spPr>
          <a:xfrm>
            <a:off x="1845582" y="1582327"/>
            <a:ext cx="7831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输入数据流：报名单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、成绩清单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、合格标准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来自考试中心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8" name="矩形 37"/>
          <p:cNvSpPr/>
          <p:nvPr/>
        </p:nvSpPr>
        <p:spPr>
          <a:xfrm>
            <a:off x="1845582" y="1065251"/>
            <a:ext cx="517802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确定数据流：系统的输入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1838325" y="1570786"/>
            <a:ext cx="7839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输出数据流：准考证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、考生名单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、考生通知书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、统计分析表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送往考试中心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0" name="矩形 39"/>
          <p:cNvSpPr/>
          <p:nvPr/>
        </p:nvSpPr>
        <p:spPr>
          <a:xfrm>
            <a:off x="1819326" y="1579054"/>
            <a:ext cx="8010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额外的输出流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考虑系统的健壮性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：不合格报名单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返回给考生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，错误成绩清单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返回给阅卷站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52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5" grpId="1"/>
      <p:bldP spid="2" grpId="0"/>
      <p:bldP spid="9" grpId="0" animBg="1"/>
      <p:bldP spid="10" grpId="0" animBg="1"/>
      <p:bldP spid="11" grpId="0"/>
      <p:bldP spid="12" grpId="0" animBg="1"/>
      <p:bldP spid="13" grpId="0" animBg="1"/>
      <p:bldP spid="32" grpId="0" animBg="1"/>
      <p:bldP spid="33" grpId="0"/>
      <p:bldP spid="34" grpId="0" animBg="1"/>
      <p:bldP spid="35" grpId="0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5270848" y="313157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统计成绩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28800" y="1066800"/>
            <a:ext cx="8382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确定过程：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将父图中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某过程分解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而成的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根据功能分解或业务处理流程来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grpSp>
        <p:nvGrpSpPr>
          <p:cNvPr id="53" name="Group 9"/>
          <p:cNvGrpSpPr>
            <a:grpSpLocks/>
          </p:cNvGrpSpPr>
          <p:nvPr/>
        </p:nvGrpSpPr>
        <p:grpSpPr bwMode="auto">
          <a:xfrm>
            <a:off x="6227764" y="5028833"/>
            <a:ext cx="1658937" cy="458788"/>
            <a:chOff x="8428" y="2220"/>
            <a:chExt cx="1214" cy="465"/>
          </a:xfrm>
        </p:grpSpPr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8562" y="2565"/>
              <a:ext cx="10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>
              <a:off x="8428" y="222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正式报名单</a:t>
              </a:r>
            </a:p>
          </p:txBody>
        </p:sp>
      </p:grpSp>
      <p:grpSp>
        <p:nvGrpSpPr>
          <p:cNvPr id="54" name="Group 12"/>
          <p:cNvGrpSpPr>
            <a:grpSpLocks/>
          </p:cNvGrpSpPr>
          <p:nvPr/>
        </p:nvGrpSpPr>
        <p:grpSpPr bwMode="auto">
          <a:xfrm>
            <a:off x="3581400" y="5028833"/>
            <a:ext cx="1658938" cy="458788"/>
            <a:chOff x="8428" y="2220"/>
            <a:chExt cx="1214" cy="465"/>
          </a:xfrm>
        </p:grpSpPr>
        <p:sp>
          <p:nvSpPr>
            <p:cNvPr id="55" name="Line 13"/>
            <p:cNvSpPr>
              <a:spLocks noChangeShapeType="1"/>
            </p:cNvSpPr>
            <p:nvPr/>
          </p:nvSpPr>
          <p:spPr bwMode="auto">
            <a:xfrm flipV="1">
              <a:off x="8562" y="2565"/>
              <a:ext cx="10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14"/>
            <p:cNvSpPr>
              <a:spLocks noChangeArrowheads="1"/>
            </p:cNvSpPr>
            <p:nvPr/>
          </p:nvSpPr>
          <p:spPr bwMode="auto">
            <a:xfrm>
              <a:off x="8428" y="2220"/>
              <a:ext cx="121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lnSpc>
                  <a:spcPct val="10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合格报名单</a:t>
              </a: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5221207" y="4976353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编制</a:t>
            </a:r>
            <a:br>
              <a:rPr lang="zh-CN" altLang="en-US" dirty="0"/>
            </a:br>
            <a:r>
              <a:rPr lang="zh-CN" altLang="en-US" dirty="0"/>
              <a:t>准考证号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270848" y="3135865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考试报名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270848" y="3135866"/>
            <a:ext cx="1189307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考务处理系统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4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17227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6432 -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7" grpId="0" animBg="1"/>
      <p:bldP spid="20" grpId="0" animBg="1"/>
      <p:bldP spid="20" grpId="1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系统内部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50923" y="1066800"/>
            <a:ext cx="8382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在父图中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某过程分解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而成的子图中，父图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相应过程的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输出数据流都是且仅是子图边界上的输入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分解后的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文件之间应增添相应的新数据流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表示该过程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中的中间数据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50923" y="1052990"/>
            <a:ext cx="8382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确定文件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如果父图中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读写文件的数据流，则相应的文件和数据流都应画在子图中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在分解子图中，如果需要保存某些中间数据以备后用，则可以将这些数据组成一个新的文件</a:t>
            </a:r>
          </a:p>
        </p:txBody>
      </p:sp>
      <p:sp>
        <p:nvSpPr>
          <p:cNvPr id="21" name="Arc 13"/>
          <p:cNvSpPr>
            <a:spLocks/>
          </p:cNvSpPr>
          <p:nvPr/>
        </p:nvSpPr>
        <p:spPr bwMode="auto">
          <a:xfrm rot="10800000" flipH="1" flipV="1">
            <a:off x="5411830" y="5309653"/>
            <a:ext cx="205568" cy="9001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Arc 14"/>
          <p:cNvSpPr>
            <a:spLocks/>
          </p:cNvSpPr>
          <p:nvPr/>
        </p:nvSpPr>
        <p:spPr bwMode="auto">
          <a:xfrm rot="10800000" flipV="1">
            <a:off x="6173022" y="5358865"/>
            <a:ext cx="317938" cy="8556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237610" y="3252252"/>
            <a:ext cx="2057400" cy="2559050"/>
            <a:chOff x="713610" y="3252252"/>
            <a:chExt cx="2057400" cy="2559050"/>
          </a:xfrm>
        </p:grpSpPr>
        <p:grpSp>
          <p:nvGrpSpPr>
            <p:cNvPr id="2" name="组合 1"/>
            <p:cNvGrpSpPr/>
            <p:nvPr/>
          </p:nvGrpSpPr>
          <p:grpSpPr>
            <a:xfrm>
              <a:off x="713610" y="3252252"/>
              <a:ext cx="2057400" cy="1584325"/>
              <a:chOff x="713610" y="3252252"/>
              <a:chExt cx="2057400" cy="1584325"/>
            </a:xfrm>
          </p:grpSpPr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>
                <a:off x="881885" y="4090452"/>
                <a:ext cx="1660525" cy="746125"/>
                <a:chOff x="3292" y="10215"/>
                <a:chExt cx="1308" cy="465"/>
              </a:xfrm>
            </p:grpSpPr>
            <p:sp>
              <p:nvSpPr>
                <p:cNvPr id="2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3292" y="10575"/>
                  <a:ext cx="1308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sm" len="med"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Rectangle 21"/>
                <p:cNvSpPr>
                  <a:spLocks noChangeArrowheads="1"/>
                </p:cNvSpPr>
                <p:nvPr/>
              </p:nvSpPr>
              <p:spPr bwMode="auto">
                <a:xfrm>
                  <a:off x="3444" y="10215"/>
                  <a:ext cx="944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报名单</a:t>
                  </a:r>
                </a:p>
              </p:txBody>
            </p:sp>
          </p:grp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713610" y="3252252"/>
                <a:ext cx="2057400" cy="74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不合格报名单</a:t>
                </a:r>
              </a:p>
            </p:txBody>
          </p:sp>
          <p:sp>
            <p:nvSpPr>
              <p:cNvPr id="30" name="Arc 27"/>
              <p:cNvSpPr>
                <a:spLocks/>
              </p:cNvSpPr>
              <p:nvPr/>
            </p:nvSpPr>
            <p:spPr bwMode="auto">
              <a:xfrm rot="15911102" flipV="1">
                <a:off x="1290667" y="3129220"/>
                <a:ext cx="908050" cy="1712913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850135" y="4901665"/>
              <a:ext cx="1711325" cy="909637"/>
              <a:chOff x="3268" y="10725"/>
              <a:chExt cx="1347" cy="567"/>
            </a:xfrm>
          </p:grpSpPr>
          <p:sp>
            <p:nvSpPr>
              <p:cNvPr id="32" name="Arc 29"/>
              <p:cNvSpPr>
                <a:spLocks/>
              </p:cNvSpPr>
              <p:nvPr/>
            </p:nvSpPr>
            <p:spPr bwMode="auto">
              <a:xfrm rot="5912274">
                <a:off x="3658" y="10335"/>
                <a:ext cx="567" cy="134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3384" y="10815"/>
                <a:ext cx="944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准考证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487976" y="3243178"/>
            <a:ext cx="5325069" cy="3550071"/>
            <a:chOff x="2951490" y="3252252"/>
            <a:chExt cx="5325069" cy="3550071"/>
          </a:xfrm>
        </p:grpSpPr>
        <p:grpSp>
          <p:nvGrpSpPr>
            <p:cNvPr id="26" name="Group 22"/>
            <p:cNvGrpSpPr>
              <a:grpSpLocks/>
            </p:cNvGrpSpPr>
            <p:nvPr/>
          </p:nvGrpSpPr>
          <p:grpSpPr bwMode="auto">
            <a:xfrm>
              <a:off x="2951490" y="5318906"/>
              <a:ext cx="765175" cy="1483417"/>
              <a:chOff x="2454" y="2739"/>
              <a:chExt cx="602" cy="1119"/>
            </a:xfrm>
          </p:grpSpPr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 flipH="1">
                <a:off x="2626" y="2739"/>
                <a:ext cx="2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2454" y="2850"/>
                <a:ext cx="602" cy="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/>
              <a:p>
                <a:pPr algn="just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考生名单</a:t>
                </a:r>
              </a:p>
            </p:txBody>
          </p:sp>
        </p:grpSp>
        <p:grpSp>
          <p:nvGrpSpPr>
            <p:cNvPr id="34" name="Group 35"/>
            <p:cNvGrpSpPr>
              <a:grpSpLocks/>
            </p:cNvGrpSpPr>
            <p:nvPr/>
          </p:nvGrpSpPr>
          <p:grpSpPr bwMode="auto">
            <a:xfrm>
              <a:off x="6216106" y="4122452"/>
              <a:ext cx="1622425" cy="744538"/>
              <a:chOff x="7918" y="3720"/>
              <a:chExt cx="1276" cy="465"/>
            </a:xfrm>
          </p:grpSpPr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7918" y="4065"/>
                <a:ext cx="12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Rectangle 37"/>
              <p:cNvSpPr>
                <a:spLocks noChangeArrowheads="1"/>
              </p:cNvSpPr>
              <p:nvPr/>
            </p:nvSpPr>
            <p:spPr bwMode="auto">
              <a:xfrm>
                <a:off x="7934" y="3720"/>
                <a:ext cx="1214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统计分析表</a:t>
                </a:r>
              </a:p>
            </p:txBody>
          </p:sp>
        </p:grpSp>
        <p:grpSp>
          <p:nvGrpSpPr>
            <p:cNvPr id="37" name="Group 38"/>
            <p:cNvGrpSpPr>
              <a:grpSpLocks/>
            </p:cNvGrpSpPr>
            <p:nvPr/>
          </p:nvGrpSpPr>
          <p:grpSpPr bwMode="auto">
            <a:xfrm>
              <a:off x="5219023" y="5319162"/>
              <a:ext cx="765175" cy="1483158"/>
              <a:chOff x="6834" y="10861"/>
              <a:chExt cx="602" cy="1307"/>
            </a:xfrm>
          </p:grpSpPr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H="1">
                <a:off x="6992" y="10861"/>
                <a:ext cx="2" cy="10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6834" y="11160"/>
                <a:ext cx="602" cy="1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/>
              <a:p>
                <a:pPr algn="just"/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合格标准</a:t>
                </a:r>
              </a:p>
            </p:txBody>
          </p:sp>
        </p:grp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6450835" y="3252252"/>
              <a:ext cx="1543050" cy="74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考生通知单</a:t>
              </a:r>
            </a:p>
          </p:txBody>
        </p:sp>
        <p:sp>
          <p:nvSpPr>
            <p:cNvPr id="41" name="Arc 43"/>
            <p:cNvSpPr>
              <a:spLocks/>
            </p:cNvSpPr>
            <p:nvPr/>
          </p:nvSpPr>
          <p:spPr bwMode="auto">
            <a:xfrm rot="5688898" flipH="1" flipV="1">
              <a:off x="6621864" y="3110672"/>
              <a:ext cx="909638" cy="17129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Group 44"/>
            <p:cNvGrpSpPr>
              <a:grpSpLocks/>
            </p:cNvGrpSpPr>
            <p:nvPr/>
          </p:nvGrpSpPr>
          <p:grpSpPr bwMode="auto">
            <a:xfrm>
              <a:off x="6263609" y="4866011"/>
              <a:ext cx="2012950" cy="908050"/>
              <a:chOff x="7394" y="10680"/>
              <a:chExt cx="1584" cy="567"/>
            </a:xfrm>
          </p:grpSpPr>
          <p:sp>
            <p:nvSpPr>
              <p:cNvPr id="43" name="Arc 45"/>
              <p:cNvSpPr>
                <a:spLocks/>
              </p:cNvSpPr>
              <p:nvPr/>
            </p:nvSpPr>
            <p:spPr bwMode="auto">
              <a:xfrm rot="15687726" flipH="1">
                <a:off x="7784" y="10290"/>
                <a:ext cx="567" cy="134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Rectangle 46"/>
              <p:cNvSpPr>
                <a:spLocks noChangeArrowheads="1"/>
              </p:cNvSpPr>
              <p:nvPr/>
            </p:nvSpPr>
            <p:spPr bwMode="auto">
              <a:xfrm>
                <a:off x="7524" y="10830"/>
                <a:ext cx="1454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64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错误成绩清单</a:t>
                </a:r>
              </a:p>
            </p:txBody>
          </p:sp>
        </p:grpSp>
        <p:grpSp>
          <p:nvGrpSpPr>
            <p:cNvPr id="45" name="Group 47"/>
            <p:cNvGrpSpPr>
              <a:grpSpLocks/>
            </p:cNvGrpSpPr>
            <p:nvPr/>
          </p:nvGrpSpPr>
          <p:grpSpPr bwMode="auto">
            <a:xfrm>
              <a:off x="5882181" y="5371714"/>
              <a:ext cx="2125992" cy="1044425"/>
              <a:chOff x="7215" y="10975"/>
              <a:chExt cx="1687" cy="695"/>
            </a:xfrm>
          </p:grpSpPr>
          <p:sp>
            <p:nvSpPr>
              <p:cNvPr id="46" name="Arc 48"/>
              <p:cNvSpPr>
                <a:spLocks/>
              </p:cNvSpPr>
              <p:nvPr/>
            </p:nvSpPr>
            <p:spPr bwMode="auto">
              <a:xfrm rot="16372647" flipH="1">
                <a:off x="7631" y="10559"/>
                <a:ext cx="637" cy="146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sm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Rectangle 49"/>
              <p:cNvSpPr>
                <a:spLocks noChangeArrowheads="1"/>
              </p:cNvSpPr>
              <p:nvPr/>
            </p:nvSpPr>
            <p:spPr bwMode="auto">
              <a:xfrm>
                <a:off x="7778" y="11280"/>
                <a:ext cx="1124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lnSpc>
                    <a:spcPct val="64000"/>
                  </a:lnSpc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成绩清单</a:t>
                </a:r>
              </a:p>
            </p:txBody>
          </p:sp>
        </p:grpSp>
      </p:grpSp>
      <p:sp>
        <p:nvSpPr>
          <p:cNvPr id="52" name="圆角矩形 51"/>
          <p:cNvSpPr/>
          <p:nvPr/>
        </p:nvSpPr>
        <p:spPr>
          <a:xfrm>
            <a:off x="4143502" y="4291753"/>
            <a:ext cx="1402447" cy="9474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考试报名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6298488" y="4271305"/>
            <a:ext cx="1402447" cy="9474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统计成绩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256367" y="6365768"/>
            <a:ext cx="1306143" cy="720725"/>
            <a:chOff x="5256367" y="6365768"/>
            <a:chExt cx="1306143" cy="720725"/>
          </a:xfrm>
        </p:grpSpPr>
        <p:grpSp>
          <p:nvGrpSpPr>
            <p:cNvPr id="16" name="组合 15"/>
            <p:cNvGrpSpPr/>
            <p:nvPr/>
          </p:nvGrpSpPr>
          <p:grpSpPr>
            <a:xfrm>
              <a:off x="5264974" y="6365768"/>
              <a:ext cx="1297536" cy="720725"/>
              <a:chOff x="3636963" y="4713715"/>
              <a:chExt cx="1297536" cy="720725"/>
            </a:xfrm>
          </p:grpSpPr>
          <p:grpSp>
            <p:nvGrpSpPr>
              <p:cNvPr id="17" name="Group 9"/>
              <p:cNvGrpSpPr>
                <a:grpSpLocks/>
              </p:cNvGrpSpPr>
              <p:nvPr/>
            </p:nvGrpSpPr>
            <p:grpSpPr bwMode="auto">
              <a:xfrm>
                <a:off x="3636963" y="4794942"/>
                <a:ext cx="1203735" cy="221204"/>
                <a:chOff x="4596" y="3735"/>
                <a:chExt cx="1306" cy="360"/>
              </a:xfrm>
            </p:grpSpPr>
            <p:sp>
              <p:nvSpPr>
                <p:cNvPr id="19" name="Line 10"/>
                <p:cNvSpPr>
                  <a:spLocks noChangeShapeType="1"/>
                </p:cNvSpPr>
                <p:nvPr/>
              </p:nvSpPr>
              <p:spPr bwMode="auto">
                <a:xfrm>
                  <a:off x="4596" y="3735"/>
                  <a:ext cx="129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Line 11"/>
                <p:cNvSpPr>
                  <a:spLocks noChangeShapeType="1"/>
                </p:cNvSpPr>
                <p:nvPr/>
              </p:nvSpPr>
              <p:spPr bwMode="auto">
                <a:xfrm>
                  <a:off x="4612" y="4095"/>
                  <a:ext cx="129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3718474" y="4713715"/>
                <a:ext cx="1216025" cy="72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考生名册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5256367" y="6393092"/>
              <a:ext cx="6220" cy="2916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4672374" y="5299998"/>
            <a:ext cx="1846236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写入考生名册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80693" y="5660940"/>
            <a:ext cx="191652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读取考生名册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1" grpId="0" animBg="1"/>
      <p:bldP spid="22" grpId="0" animBg="1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过程内部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(1…n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层图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endParaRPr lang="zh-CN" altLang="en-US" sz="2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94355" y="15240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的过程可以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继续分解成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</a:p>
          <a:p>
            <a:pPr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分解方法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该过程看作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一个小系统，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输出数据流就是这个假设的小系统的输入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输出数据流</a:t>
            </a:r>
          </a:p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然后采用画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层图的方法，画出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</a:p>
        </p:txBody>
      </p:sp>
    </p:spTree>
    <p:extLst>
      <p:ext uri="{BB962C8B-B14F-4D97-AF65-F5344CB8AC3E}">
        <p14:creationId xmlns:p14="http://schemas.microsoft.com/office/powerpoint/2010/main" val="28624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60993" y="129944"/>
            <a:ext cx="86106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以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0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层</a:t>
            </a:r>
            <a:r>
              <a:rPr lang="zh-CN" altLang="en-US" sz="4000" b="1" spc="5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图</a:t>
            </a:r>
            <a:r>
              <a:rPr lang="zh-CN" altLang="en-US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中过程</a:t>
            </a:r>
            <a:r>
              <a:rPr lang="en-US" altLang="zh-CN" sz="4000" b="1" spc="5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(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考试报名</a:t>
            </a:r>
            <a:r>
              <a:rPr lang="en-US" altLang="zh-CN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</a:t>
            </a:r>
            <a:r>
              <a:rPr lang="zh-CN" altLang="en-US" sz="4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为例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DC89A-3215-4436-9982-9D41B7DA3D2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94292" y="916616"/>
            <a:ext cx="8892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的过程可以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继续分解成子图，根据业务处理流程确定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由过程的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</a:p>
        </p:txBody>
      </p:sp>
      <p:sp>
        <p:nvSpPr>
          <p:cNvPr id="113" name="矩形 112"/>
          <p:cNvSpPr/>
          <p:nvPr/>
        </p:nvSpPr>
        <p:spPr>
          <a:xfrm>
            <a:off x="1385887" y="1397083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相关的业务流程：首先检查考生送来的报名单并产生合格的报名单，然后根据报名单编准考证号并产生准考证，和正式报名单，最后登记考生产生的考生名单并存入考生名册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14" name="矩形 113"/>
          <p:cNvSpPr/>
          <p:nvPr/>
        </p:nvSpPr>
        <p:spPr>
          <a:xfrm>
            <a:off x="1385886" y="1406508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并产生合格的报名单，然后根据报名单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并产生准考证，和正式报名单，最后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60" name="矩形 159"/>
          <p:cNvSpPr/>
          <p:nvPr/>
        </p:nvSpPr>
        <p:spPr>
          <a:xfrm>
            <a:off x="1385885" y="1405798"/>
            <a:ext cx="8877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与过程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相关的业务流程：首先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检查考生送来的报名单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合格的报名单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，然后根据报名单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编准考证号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并产生准考证，和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正式报名单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登记考生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产生的考生名单并存入考生名册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072771" y="1173018"/>
            <a:ext cx="155916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1.1</a:t>
            </a:r>
          </a:p>
          <a:p>
            <a:pPr algn="ctr"/>
            <a:r>
              <a:rPr lang="zh-CN" altLang="en-US" dirty="0" smtClean="0"/>
              <a:t>检查报名单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9049319" y="1786014"/>
            <a:ext cx="155294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1.3</a:t>
            </a:r>
          </a:p>
          <a:p>
            <a:pPr algn="ctr"/>
            <a:r>
              <a:rPr lang="zh-CN" altLang="en-US" dirty="0" smtClean="0"/>
              <a:t>登记考生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3996901" y="1567985"/>
            <a:ext cx="1552940" cy="78574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1.2</a:t>
            </a:r>
          </a:p>
          <a:p>
            <a:pPr algn="ctr"/>
            <a:r>
              <a:rPr lang="zh-CN" altLang="en-US" dirty="0" smtClean="0"/>
              <a:t>编准考证号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5316420" y="3547832"/>
            <a:ext cx="1559160" cy="7857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zh-CN" altLang="en-US" dirty="0" smtClean="0"/>
              <a:t>考试报名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558073" y="3102772"/>
            <a:ext cx="1758347" cy="837931"/>
            <a:chOff x="3558073" y="3102772"/>
            <a:chExt cx="1758347" cy="837931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3558073" y="3273773"/>
              <a:ext cx="1758347" cy="4126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endCxn id="39" idx="1"/>
            </p:cNvCxnSpPr>
            <p:nvPr/>
          </p:nvCxnSpPr>
          <p:spPr>
            <a:xfrm>
              <a:off x="3558073" y="3940702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3859178" y="310277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不合格报名单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075608" y="362165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75580" y="3377933"/>
            <a:ext cx="1758347" cy="308488"/>
            <a:chOff x="6875580" y="3377933"/>
            <a:chExt cx="1758347" cy="308488"/>
          </a:xfrm>
        </p:grpSpPr>
        <p:cxnSp>
          <p:nvCxnSpPr>
            <p:cNvPr id="63" name="直接箭头连接符 62"/>
            <p:cNvCxnSpPr/>
            <p:nvPr/>
          </p:nvCxnSpPr>
          <p:spPr>
            <a:xfrm>
              <a:off x="6875580" y="3686420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7270295" y="337793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准考证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75580" y="3724994"/>
            <a:ext cx="1758347" cy="307777"/>
            <a:chOff x="6875580" y="3724994"/>
            <a:chExt cx="1758347" cy="307777"/>
          </a:xfrm>
        </p:grpSpPr>
        <p:cxnSp>
          <p:nvCxnSpPr>
            <p:cNvPr id="64" name="直接箭头连接符 63"/>
            <p:cNvCxnSpPr/>
            <p:nvPr/>
          </p:nvCxnSpPr>
          <p:spPr>
            <a:xfrm>
              <a:off x="6875580" y="4009641"/>
              <a:ext cx="175834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7180526" y="372499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考生名单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426739" y="3478103"/>
            <a:ext cx="1425612" cy="356520"/>
            <a:chOff x="7122721" y="3724994"/>
            <a:chExt cx="1511206" cy="307777"/>
          </a:xfrm>
        </p:grpSpPr>
        <p:cxnSp>
          <p:nvCxnSpPr>
            <p:cNvPr id="76" name="直接箭头连接符 75"/>
            <p:cNvCxnSpPr/>
            <p:nvPr/>
          </p:nvCxnSpPr>
          <p:spPr>
            <a:xfrm>
              <a:off x="7122721" y="4004638"/>
              <a:ext cx="1511206" cy="50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7180526" y="372499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合格的报名单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rot="5400000">
            <a:off x="7381269" y="4232265"/>
            <a:ext cx="834896" cy="1082348"/>
            <a:chOff x="7536365" y="3317744"/>
            <a:chExt cx="834896" cy="1082348"/>
          </a:xfrm>
        </p:grpSpPr>
        <p:cxnSp>
          <p:nvCxnSpPr>
            <p:cNvPr id="80" name="直接箭头连接符 79"/>
            <p:cNvCxnSpPr/>
            <p:nvPr/>
          </p:nvCxnSpPr>
          <p:spPr>
            <a:xfrm rot="16200000">
              <a:off x="7952351" y="3566163"/>
              <a:ext cx="2923" cy="8348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 rot="16200000">
              <a:off x="7374493" y="37050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正式报名单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99306" y="4171615"/>
            <a:ext cx="2638250" cy="1199516"/>
            <a:chOff x="2799306" y="4171615"/>
            <a:chExt cx="2638250" cy="1199516"/>
          </a:xfrm>
        </p:grpSpPr>
        <p:cxnSp>
          <p:nvCxnSpPr>
            <p:cNvPr id="49" name="直接箭头连接符 48"/>
            <p:cNvCxnSpPr/>
            <p:nvPr/>
          </p:nvCxnSpPr>
          <p:spPr>
            <a:xfrm flipH="1">
              <a:off x="3663820" y="4257535"/>
              <a:ext cx="1652601" cy="36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组合 54"/>
            <p:cNvGrpSpPr/>
            <p:nvPr/>
          </p:nvGrpSpPr>
          <p:grpSpPr>
            <a:xfrm>
              <a:off x="2799306" y="4650406"/>
              <a:ext cx="1306143" cy="720725"/>
              <a:chOff x="5256367" y="6365768"/>
              <a:chExt cx="1306143" cy="720725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5264974" y="6365768"/>
                <a:ext cx="1297536" cy="720725"/>
                <a:chOff x="3636963" y="4713715"/>
                <a:chExt cx="1297536" cy="720725"/>
              </a:xfrm>
            </p:grpSpPr>
            <p:grpSp>
              <p:nvGrpSpPr>
                <p:cNvPr id="58" name="Group 9"/>
                <p:cNvGrpSpPr>
                  <a:grpSpLocks/>
                </p:cNvGrpSpPr>
                <p:nvPr/>
              </p:nvGrpSpPr>
              <p:grpSpPr bwMode="auto">
                <a:xfrm>
                  <a:off x="3636963" y="4794942"/>
                  <a:ext cx="1203735" cy="221204"/>
                  <a:chOff x="4596" y="3735"/>
                  <a:chExt cx="1306" cy="360"/>
                </a:xfrm>
              </p:grpSpPr>
              <p:sp>
                <p:nvSpPr>
                  <p:cNvPr id="60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4596" y="3735"/>
                    <a:ext cx="129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1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4612" y="4095"/>
                    <a:ext cx="129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59" name="Rectangle 12"/>
                <p:cNvSpPr>
                  <a:spLocks noChangeArrowheads="1"/>
                </p:cNvSpPr>
                <p:nvPr/>
              </p:nvSpPr>
              <p:spPr bwMode="auto">
                <a:xfrm>
                  <a:off x="3718474" y="4713715"/>
                  <a:ext cx="1216025" cy="720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考生名册</a:t>
                  </a:r>
                </a:p>
              </p:txBody>
            </p:sp>
          </p:grpSp>
          <p:cxnSp>
            <p:nvCxnSpPr>
              <p:cNvPr id="57" name="直接连接符 56"/>
              <p:cNvCxnSpPr/>
              <p:nvPr/>
            </p:nvCxnSpPr>
            <p:spPr>
              <a:xfrm flipH="1">
                <a:off x="5256367" y="6393092"/>
                <a:ext cx="6220" cy="2916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42"/>
            <p:cNvSpPr>
              <a:spLocks noChangeArrowheads="1"/>
            </p:cNvSpPr>
            <p:nvPr/>
          </p:nvSpPr>
          <p:spPr bwMode="auto">
            <a:xfrm>
              <a:off x="3591320" y="4171615"/>
              <a:ext cx="1846236" cy="74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写入考生名册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7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"/>
    </mc:Choice>
    <mc:Fallback xmlns="">
      <p:transition spd="slow" advTm="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1269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14557 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4909 0.230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14831 0.239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18151 0.346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76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5417 L 0.24453 0.2814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6068 0.5046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60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C40CDA-484A-4966-B6E7-B8964BF8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96" y="693426"/>
            <a:ext cx="5355084" cy="61269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35381" y="1451108"/>
            <a:ext cx="5772160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83" lvl="1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，显示了一个系统自顶向下的功能分解和结构。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本质上是一种规划工具，用于更详细的过程模型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，或者二者都是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父进程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有两个或多个子过程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3" lvl="1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图中的连线不含箭头且没有命名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21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394792" y="89051"/>
            <a:ext cx="9402416" cy="7087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78808-3BD6-4F63-8628-4D91618F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65" y="755072"/>
            <a:ext cx="8504471" cy="6102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522C2-04C8-4B82-A0FB-CAC48E94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60" y="187962"/>
            <a:ext cx="9087853" cy="6482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0935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26667 0.2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1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41000" y="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B78C53-DC05-4DEE-9EBC-53961261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86" y="628678"/>
            <a:ext cx="8665228" cy="62293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90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分解图</a:t>
            </a:r>
            <a:r>
              <a:rPr lang="en-US" altLang="zh-CN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Event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4" y="518616"/>
            <a:ext cx="17633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016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>
            <a:extLst>
              <a:ext uri="{FF2B5EF4-FFF2-40B4-BE49-F238E27FC236}">
                <a16:creationId xmlns:a16="http://schemas.microsoft.com/office/drawing/2014/main" id="{5E4FF5DC-2CC0-43CA-9374-DAD9384FFED9}"/>
              </a:ext>
            </a:extLst>
          </p:cNvPr>
          <p:cNvSpPr txBox="1">
            <a:spLocks/>
          </p:cNvSpPr>
          <p:nvPr/>
        </p:nvSpPr>
        <p:spPr>
          <a:xfrm>
            <a:off x="2477452" y="2745526"/>
            <a:ext cx="1159329" cy="1007993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z="1350" spc="75" dirty="0">
                <a:latin typeface="Impact" panose="020B0806030902050204" pitchFamily="34" charset="0"/>
                <a:cs typeface="Arial" panose="020B0604020202020204" pitchFamily="34" charset="0"/>
              </a:rPr>
              <a:t>/-1</a:t>
            </a:r>
            <a:endParaRPr lang="zh-CN" altLang="en-US" sz="1350" spc="75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0284599F-3B7B-44BB-B5FC-ACECEDB45037}"/>
              </a:ext>
            </a:extLst>
          </p:cNvPr>
          <p:cNvCxnSpPr>
            <a:cxnSpLocks/>
          </p:cNvCxnSpPr>
          <p:nvPr/>
        </p:nvCxnSpPr>
        <p:spPr>
          <a:xfrm>
            <a:off x="2477452" y="3861746"/>
            <a:ext cx="560202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A15FB-B196-4903-8713-2878F4A7DE0D}"/>
              </a:ext>
            </a:extLst>
          </p:cNvPr>
          <p:cNvSpPr txBox="1"/>
          <p:nvPr/>
        </p:nvSpPr>
        <p:spPr>
          <a:xfrm>
            <a:off x="4086438" y="2703218"/>
            <a:ext cx="446878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过程建模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altLang="zh-CN" sz="3000" b="1" i="0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 Modeling</a:t>
            </a:r>
            <a:endParaRPr lang="zh-CN" altLang="en-US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11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8" y="135792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事件响应或用例清单 </a:t>
            </a:r>
            <a:endParaRPr kumimoji="0" lang="en-US" altLang="zh-CN" sz="3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 Event-Response or Use-Case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508087" y="1251063"/>
            <a:ext cx="10225879" cy="518591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构建分解图后，需确定系统必须响应的业务事件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通常存在以下三种事件类型：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外部事件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由外部代理发起，当事件发生时出现一个到系统的输入数据流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例：事件“客户发出一个新订单”来自于外部代理“客户”的输入数据流的形式而识别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时序事件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以时间为基础触发过程，当事件发生时产生一个输入控制流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例：“月末”、“每晚”或“提醒客户支付订单的时间”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状态事件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基于系统从一个状态或条件到另一个状态或条件的转变触发过程，用一个输入控制流表示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277" marR="0" lvl="1" indent="0" algn="l" defTabSz="914354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用例建模中的参与者等价于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DFD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中的外部代理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6EFC920-761B-4F96-9FC3-C09E86DDF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75685"/>
              </p:ext>
            </p:extLst>
          </p:nvPr>
        </p:nvGraphicFramePr>
        <p:xfrm>
          <a:off x="945144" y="5084477"/>
          <a:ext cx="9351764" cy="163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2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2197103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1740277">
                  <a:extLst>
                    <a:ext uri="{9D8B030D-6E8A-4147-A177-3AD203B41FA5}">
                      <a16:colId xmlns:a16="http://schemas.microsoft.com/office/drawing/2014/main" val="692653326"/>
                    </a:ext>
                  </a:extLst>
                </a:gridCol>
                <a:gridCol w="3408163">
                  <a:extLst>
                    <a:ext uri="{9D8B030D-6E8A-4147-A177-3AD203B41FA5}">
                      <a16:colId xmlns:a16="http://schemas.microsoft.com/office/drawing/2014/main" val="1507528689"/>
                    </a:ext>
                  </a:extLst>
                </a:gridCol>
              </a:tblGrid>
              <a:tr h="3593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参与者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外部代理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</a:t>
                      </a:r>
                      <a:r>
                        <a:rPr lang="en-US" altLang="zh-CN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提交一个选课申请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选课申请创建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生成“选课申请创建提醒”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在数据库中创建“选课申请”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6391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撤回一个选课申请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选课申请取消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生成“选课申请取消提醒”</a:t>
                      </a:r>
                      <a:endParaRPr lang="en-US" altLang="zh-CN" sz="13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3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在数据库中删除“选课申请”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48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816044" y="-46288"/>
            <a:ext cx="8665229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事件分解图</a:t>
            </a:r>
            <a:r>
              <a:rPr kumimoji="0" lang="en-US" altLang="zh-CN" sz="3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Event Decomposition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 flipV="1">
            <a:off x="0" y="504075"/>
            <a:ext cx="1763386" cy="145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10428613" y="518616"/>
            <a:ext cx="17633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781120-A21A-4801-95E9-6165CDB1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53"/>
            <a:ext cx="12192000" cy="55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8214781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以分解图为提纲，可以为每个事件过程绘制一个</a:t>
            </a: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事件图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是一个事件的上下文图，显示了事件的输入、输出和数据存储交互。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65" lvl="2" indent="-342900" defTabSz="914400">
              <a:lnSpc>
                <a:spcPts val="3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数据流名称应该是</a:t>
            </a:r>
            <a:r>
              <a:rPr lang="zh-CN" altLang="en-US" sz="2250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唯一的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，并采用描述性单数名词和名词短语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C740440-7C3F-44CF-BCFA-81A649F3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4" y="3297878"/>
            <a:ext cx="11137491" cy="3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448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09B37F-B485-4E4B-852B-010998F0308B}"/>
              </a:ext>
            </a:extLst>
          </p:cNvPr>
          <p:cNvSpPr txBox="1">
            <a:spLocks noChangeAspect="1"/>
          </p:cNvSpPr>
          <p:nvPr/>
        </p:nvSpPr>
        <p:spPr>
          <a:xfrm>
            <a:off x="1924019" y="855800"/>
            <a:ext cx="8675797" cy="9549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b="1" dirty="0">
                <a:solidFill>
                  <a:srgbClr val="0000CC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系统图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是原始的上下文图，在单张图中显示了系统的所有事件。</a:t>
            </a:r>
            <a:endParaRPr lang="en-US" altLang="zh-CN" sz="225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8FDE3-D601-484E-A2CF-A42CA7AD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05" y="1269634"/>
            <a:ext cx="8641612" cy="55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874A05-5FF0-489F-93B2-521C3275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05" y="1541081"/>
            <a:ext cx="8694799" cy="5316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8587" y="-5355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r>
              <a:rPr lang="en-US" altLang="zh-CN" sz="31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220371" y="792770"/>
            <a:ext cx="9125623" cy="254036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5" lvl="2" indent="0" defTabSz="914400">
              <a:lnSpc>
                <a:spcPts val="3000"/>
              </a:lnSpc>
              <a:spcBef>
                <a:spcPts val="600"/>
              </a:spcBef>
              <a:buSzPct val="70000"/>
              <a:buNone/>
            </a:pP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系统图上的某些（复杂）事件过程可能会扩展成一个</a:t>
            </a:r>
            <a:r>
              <a:rPr lang="zh-CN" altLang="en-US" sz="225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基本数据流图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以显示该事件</a:t>
            </a:r>
            <a:r>
              <a:rPr lang="zh-CN" altLang="en-US" sz="225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详细的过程需求</a:t>
            </a:r>
            <a:r>
              <a:rPr lang="zh-CN" altLang="en-US" sz="2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/>
          <p:nvPr/>
        </p:nvCxnSpPr>
        <p:spPr>
          <a:xfrm>
            <a:off x="0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/>
          <p:nvPr/>
        </p:nvCxnSpPr>
        <p:spPr>
          <a:xfrm>
            <a:off x="9435152" y="518616"/>
            <a:ext cx="275684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38E2737C-D29D-4975-A79F-7F4FB15AA800}"/>
              </a:ext>
            </a:extLst>
          </p:cNvPr>
          <p:cNvSpPr/>
          <p:nvPr/>
        </p:nvSpPr>
        <p:spPr>
          <a:xfrm>
            <a:off x="9880741" y="4926087"/>
            <a:ext cx="1865670" cy="781664"/>
          </a:xfrm>
          <a:prstGeom prst="cloudCallout">
            <a:avLst>
              <a:gd name="adj1" fmla="val -6604"/>
              <a:gd name="adj2" fmla="val -86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合并流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8C4AA525-38AD-4EDE-8146-F4BDD079AE9E}"/>
              </a:ext>
            </a:extLst>
          </p:cNvPr>
          <p:cNvSpPr/>
          <p:nvPr/>
        </p:nvSpPr>
        <p:spPr>
          <a:xfrm>
            <a:off x="5163165" y="3788633"/>
            <a:ext cx="1865670" cy="781664"/>
          </a:xfrm>
          <a:prstGeom prst="cloudCallout">
            <a:avLst>
              <a:gd name="adj1" fmla="val 32526"/>
              <a:gd name="adj2" fmla="val 747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CC"/>
                </a:solidFill>
              </a:rPr>
              <a:t>分支流</a:t>
            </a:r>
          </a:p>
        </p:txBody>
      </p:sp>
    </p:spTree>
    <p:extLst>
      <p:ext uri="{BB962C8B-B14F-4D97-AF65-F5344CB8AC3E}">
        <p14:creationId xmlns:p14="http://schemas.microsoft.com/office/powerpoint/2010/main" val="14517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FC91DF-25AD-47E8-81C6-F7CA8821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93" y="1323738"/>
            <a:ext cx="6173843" cy="3994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9EC808-FDA2-42DD-B6BA-2B3C88742161}"/>
              </a:ext>
            </a:extLst>
          </p:cNvPr>
          <p:cNvCxnSpPr>
            <a:cxnSpLocks/>
          </p:cNvCxnSpPr>
          <p:nvPr/>
        </p:nvCxnSpPr>
        <p:spPr>
          <a:xfrm>
            <a:off x="6661290" y="3211284"/>
            <a:ext cx="226903" cy="1901045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16EC54-625D-46AB-835F-B7E33EE8392F}"/>
              </a:ext>
            </a:extLst>
          </p:cNvPr>
          <p:cNvCxnSpPr>
            <a:cxnSpLocks/>
          </p:cNvCxnSpPr>
          <p:nvPr/>
        </p:nvCxnSpPr>
        <p:spPr>
          <a:xfrm flipH="1">
            <a:off x="6028381" y="3030968"/>
            <a:ext cx="593443" cy="366361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B5ECBC8-95F6-4E8B-8F03-AC4E6E51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8566" y="422013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288996-4672-4E6D-AA12-68458AFB3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27" y="4195251"/>
            <a:ext cx="5060604" cy="312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60240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自上而下结构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Top-Down Approach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 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8168187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FEBEEE-81A2-4D18-B853-CAA07E7CB94D}"/>
              </a:ext>
            </a:extLst>
          </p:cNvPr>
          <p:cNvCxnSpPr>
            <a:cxnSpLocks/>
          </p:cNvCxnSpPr>
          <p:nvPr/>
        </p:nvCxnSpPr>
        <p:spPr>
          <a:xfrm>
            <a:off x="3" y="617875"/>
            <a:ext cx="402381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86D1-C6CB-473A-A566-E5F2C2CB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54" y="352421"/>
            <a:ext cx="3204196" cy="228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" fov="4500000">
              <a:rot lat="17973598" lon="0" rev="0"/>
            </a:camera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E0D46-B827-4120-ACB2-C774B11D389B}"/>
              </a:ext>
            </a:extLst>
          </p:cNvPr>
          <p:cNvSpPr txBox="1"/>
          <p:nvPr/>
        </p:nvSpPr>
        <p:spPr>
          <a:xfrm>
            <a:off x="5958038" y="559777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96A3A-6E7E-4395-AD57-B4AC5257B274}"/>
              </a:ext>
            </a:extLst>
          </p:cNvPr>
          <p:cNvCxnSpPr>
            <a:cxnSpLocks/>
          </p:cNvCxnSpPr>
          <p:nvPr/>
        </p:nvCxnSpPr>
        <p:spPr>
          <a:xfrm flipH="1">
            <a:off x="1312617" y="3643747"/>
            <a:ext cx="3872347" cy="144848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DF7440-1CB3-4EEF-96C9-7EF9473BB3F2}"/>
              </a:ext>
            </a:extLst>
          </p:cNvPr>
          <p:cNvCxnSpPr>
            <a:cxnSpLocks/>
          </p:cNvCxnSpPr>
          <p:nvPr/>
        </p:nvCxnSpPr>
        <p:spPr>
          <a:xfrm flipH="1">
            <a:off x="5615200" y="3927766"/>
            <a:ext cx="256621" cy="1164468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D025B7-82D5-414F-B21A-DCDD0394CEF3}"/>
              </a:ext>
            </a:extLst>
          </p:cNvPr>
          <p:cNvCxnSpPr>
            <a:cxnSpLocks/>
          </p:cNvCxnSpPr>
          <p:nvPr/>
        </p:nvCxnSpPr>
        <p:spPr>
          <a:xfrm flipH="1">
            <a:off x="3761509" y="1454730"/>
            <a:ext cx="1814947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B25A94-E0B3-4C9B-829B-5E4BD0BA0BE7}"/>
              </a:ext>
            </a:extLst>
          </p:cNvPr>
          <p:cNvCxnSpPr>
            <a:cxnSpLocks/>
          </p:cNvCxnSpPr>
          <p:nvPr/>
        </p:nvCxnSpPr>
        <p:spPr>
          <a:xfrm>
            <a:off x="6466511" y="1454730"/>
            <a:ext cx="2351909" cy="1059873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46AB56-C9CF-4E8E-9B59-78F584DBA162}"/>
              </a:ext>
            </a:extLst>
          </p:cNvPr>
          <p:cNvCxnSpPr>
            <a:cxnSpLocks/>
          </p:cNvCxnSpPr>
          <p:nvPr/>
        </p:nvCxnSpPr>
        <p:spPr>
          <a:xfrm flipH="1">
            <a:off x="2251364" y="1641764"/>
            <a:ext cx="3276600" cy="2971800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3F799E-29A1-4431-9FCB-7120E20FE894}"/>
              </a:ext>
            </a:extLst>
          </p:cNvPr>
          <p:cNvCxnSpPr>
            <a:cxnSpLocks/>
          </p:cNvCxnSpPr>
          <p:nvPr/>
        </p:nvCxnSpPr>
        <p:spPr>
          <a:xfrm>
            <a:off x="6466512" y="1641764"/>
            <a:ext cx="3841273" cy="2971800"/>
          </a:xfrm>
          <a:prstGeom prst="line">
            <a:avLst/>
          </a:prstGeom>
          <a:ln w="12700">
            <a:solidFill>
              <a:schemeClr val="dk1">
                <a:alpha val="4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A1981D-C1FF-4FE1-BDDB-49E2A0CA7884}"/>
              </a:ext>
            </a:extLst>
          </p:cNvPr>
          <p:cNvCxnSpPr>
            <a:cxnSpLocks/>
          </p:cNvCxnSpPr>
          <p:nvPr/>
        </p:nvCxnSpPr>
        <p:spPr>
          <a:xfrm>
            <a:off x="7269521" y="3030968"/>
            <a:ext cx="3928315" cy="2061264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9CC025-D2B3-4EE5-866D-EC159D7B12D3}"/>
              </a:ext>
            </a:extLst>
          </p:cNvPr>
          <p:cNvCxnSpPr>
            <a:cxnSpLocks/>
          </p:cNvCxnSpPr>
          <p:nvPr/>
        </p:nvCxnSpPr>
        <p:spPr>
          <a:xfrm>
            <a:off x="7322130" y="3195508"/>
            <a:ext cx="4793673" cy="3499077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C133C0-DC7C-44C0-BD4E-DD29506B4D42}"/>
              </a:ext>
            </a:extLst>
          </p:cNvPr>
          <p:cNvCxnSpPr>
            <a:cxnSpLocks/>
          </p:cNvCxnSpPr>
          <p:nvPr/>
        </p:nvCxnSpPr>
        <p:spPr>
          <a:xfrm flipH="1">
            <a:off x="373869" y="3927764"/>
            <a:ext cx="4764459" cy="2747936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98DE02-F562-4A1F-8242-4DAB8C818BDD}"/>
              </a:ext>
            </a:extLst>
          </p:cNvPr>
          <p:cNvCxnSpPr>
            <a:cxnSpLocks/>
          </p:cNvCxnSpPr>
          <p:nvPr/>
        </p:nvCxnSpPr>
        <p:spPr>
          <a:xfrm>
            <a:off x="5917299" y="3662496"/>
            <a:ext cx="609428" cy="3007211"/>
          </a:xfrm>
          <a:prstGeom prst="line">
            <a:avLst/>
          </a:prstGeom>
          <a:ln w="12700">
            <a:solidFill>
              <a:schemeClr val="dk1">
                <a:alpha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17" descr="Chapter_06_illus6">
            <a:extLst>
              <a:ext uri="{FF2B5EF4-FFF2-40B4-BE49-F238E27FC236}">
                <a16:creationId xmlns:a16="http://schemas.microsoft.com/office/drawing/2014/main" id="{171D50F1-C024-4772-A887-0BD997CD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21568" t="12878" r="20589" b="13637"/>
          <a:stretch>
            <a:fillRect/>
          </a:stretch>
        </p:blipFill>
        <p:spPr bwMode="auto">
          <a:xfrm>
            <a:off x="3965602" y="1000940"/>
            <a:ext cx="4257364" cy="5663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FF558F-A64C-4BB5-A744-C4E9AC039806}"/>
              </a:ext>
            </a:extLst>
          </p:cNvPr>
          <p:cNvSpPr txBox="1"/>
          <p:nvPr/>
        </p:nvSpPr>
        <p:spPr>
          <a:xfrm>
            <a:off x="949916" y="1175509"/>
            <a:ext cx="3287504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上下文数据流图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(Context DFD)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D0303-1546-497F-89B0-059040573FB7}"/>
              </a:ext>
            </a:extLst>
          </p:cNvPr>
          <p:cNvSpPr txBox="1"/>
          <p:nvPr/>
        </p:nvSpPr>
        <p:spPr>
          <a:xfrm>
            <a:off x="1019299" y="2985068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0 DFD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3C41F-35A3-49D8-8858-D99EB563660B}"/>
              </a:ext>
            </a:extLst>
          </p:cNvPr>
          <p:cNvSpPr txBox="1"/>
          <p:nvPr/>
        </p:nvSpPr>
        <p:spPr>
          <a:xfrm>
            <a:off x="-32754" y="4989235"/>
            <a:ext cx="1399312" cy="45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24" algn="l" defTabSz="91435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Level 1 DFD</a:t>
            </a:r>
          </a:p>
        </p:txBody>
      </p:sp>
    </p:spTree>
    <p:extLst>
      <p:ext uri="{BB962C8B-B14F-4D97-AF65-F5344CB8AC3E}">
        <p14:creationId xmlns:p14="http://schemas.microsoft.com/office/powerpoint/2010/main" val="2257510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36771 -0.2953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147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6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7496C1E-F067-4DA4-9CCF-D3F43CCA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07" y="1461923"/>
            <a:ext cx="6833951" cy="4874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E5369-5679-4BCB-BBB3-66993CB9EE03}"/>
              </a:ext>
            </a:extLst>
          </p:cNvPr>
          <p:cNvSpPr txBox="1"/>
          <p:nvPr/>
        </p:nvSpPr>
        <p:spPr>
          <a:xfrm>
            <a:off x="5674253" y="6350483"/>
            <a:ext cx="4284251" cy="470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24" defTabSz="914354">
              <a:lnSpc>
                <a:spcPts val="3300"/>
              </a:lnSpc>
              <a:spcBef>
                <a:spcPts val="600"/>
              </a:spcBef>
              <a:buSzPct val="70000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上下文数据流图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(Context DFD)</a:t>
            </a:r>
          </a:p>
        </p:txBody>
      </p:sp>
    </p:spTree>
    <p:extLst>
      <p:ext uri="{BB962C8B-B14F-4D97-AF65-F5344CB8AC3E}">
        <p14:creationId xmlns:p14="http://schemas.microsoft.com/office/powerpoint/2010/main" val="2228016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F448B8-BBB2-49E2-AC66-0C1AC3EE90E0}"/>
              </a:ext>
            </a:extLst>
          </p:cNvPr>
          <p:cNvSpPr txBox="1">
            <a:spLocks noChangeArrowheads="1"/>
          </p:cNvSpPr>
          <p:nvPr/>
        </p:nvSpPr>
        <p:spPr>
          <a:xfrm>
            <a:off x="510543" y="3223985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自上而下结构   </a:t>
            </a:r>
            <a:endParaRPr lang="en-US" altLang="zh-CN" sz="4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algn="ctr" defTabSz="68573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srgbClr val="000000"/>
                </a:solidFill>
                <a:latin typeface="Arial"/>
                <a:ea typeface="微软雅黑"/>
              </a:rPr>
              <a:t>Top-Down Approach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7DF5264-4834-4186-9CBF-3AECB41C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09" y="1356851"/>
            <a:ext cx="7406123" cy="532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BBF60-1227-4057-8AE4-F109FE3F4540}"/>
              </a:ext>
            </a:extLst>
          </p:cNvPr>
          <p:cNvSpPr txBox="1"/>
          <p:nvPr/>
        </p:nvSpPr>
        <p:spPr>
          <a:xfrm>
            <a:off x="5234262" y="6339387"/>
            <a:ext cx="610737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功能分解图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Functional Decomposition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114355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384" y="1054833"/>
            <a:ext cx="6504531" cy="4171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1B6DF778-7024-4FD9-91B4-D800DEC07C5A}"/>
              </a:ext>
            </a:extLst>
          </p:cNvPr>
          <p:cNvSpPr txBox="1">
            <a:spLocks noChangeArrowheads="1"/>
          </p:cNvSpPr>
          <p:nvPr/>
        </p:nvSpPr>
        <p:spPr>
          <a:xfrm>
            <a:off x="-39303" y="1776574"/>
            <a:ext cx="3255095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事件图与系统图</a:t>
            </a:r>
            <a:endParaRPr lang="en-US" altLang="zh-CN" sz="4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Diagram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Diagram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45E1E-E3F9-4A38-99F4-F8AE0E294A31}"/>
              </a:ext>
            </a:extLst>
          </p:cNvPr>
          <p:cNvGrpSpPr/>
          <p:nvPr/>
        </p:nvGrpSpPr>
        <p:grpSpPr>
          <a:xfrm>
            <a:off x="472333" y="5424030"/>
            <a:ext cx="4461003" cy="1336825"/>
            <a:chOff x="527254" y="3270582"/>
            <a:chExt cx="11137491" cy="33479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E008EF-FB76-40CF-A0AE-761AAE9213DD}"/>
                </a:ext>
              </a:extLst>
            </p:cNvPr>
            <p:cNvGrpSpPr/>
            <p:nvPr/>
          </p:nvGrpSpPr>
          <p:grpSpPr>
            <a:xfrm>
              <a:off x="527254" y="3270582"/>
              <a:ext cx="11137491" cy="3347927"/>
              <a:chOff x="527254" y="3270582"/>
              <a:chExt cx="11137491" cy="334792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963064-18C4-4B2A-831B-7030D8080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254" y="3270582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B93EB9-3872-4B6E-A10E-A91950283C92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C7236EF-BCD4-436F-AA4C-3DEA60CAD67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77082" y="4569981"/>
              <a:ext cx="961836" cy="281739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BF0C25-D122-4585-82E3-BB9E455FA049}"/>
              </a:ext>
            </a:extLst>
          </p:cNvPr>
          <p:cNvCxnSpPr>
            <a:cxnSpLocks/>
          </p:cNvCxnSpPr>
          <p:nvPr/>
        </p:nvCxnSpPr>
        <p:spPr>
          <a:xfrm flipH="1">
            <a:off x="472335" y="4264925"/>
            <a:ext cx="5771519" cy="115093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6E06E-4B86-408A-9A06-51DFBD788717}"/>
              </a:ext>
            </a:extLst>
          </p:cNvPr>
          <p:cNvCxnSpPr>
            <a:cxnSpLocks/>
          </p:cNvCxnSpPr>
          <p:nvPr/>
        </p:nvCxnSpPr>
        <p:spPr>
          <a:xfrm flipH="1">
            <a:off x="4933335" y="4319518"/>
            <a:ext cx="2006552" cy="24413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EF9F554-4D42-458F-82EE-9B84D2D73E3A}"/>
              </a:ext>
            </a:extLst>
          </p:cNvPr>
          <p:cNvGrpSpPr/>
          <p:nvPr/>
        </p:nvGrpSpPr>
        <p:grpSpPr>
          <a:xfrm>
            <a:off x="6864825" y="5415858"/>
            <a:ext cx="4461003" cy="1336825"/>
            <a:chOff x="6864823" y="5415855"/>
            <a:chExt cx="4461003" cy="133682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6229962-1E3E-4FB3-8ED5-66BFD3912C8F}"/>
                </a:ext>
              </a:extLst>
            </p:cNvPr>
            <p:cNvGrpSpPr/>
            <p:nvPr/>
          </p:nvGrpSpPr>
          <p:grpSpPr>
            <a:xfrm>
              <a:off x="6864823" y="5415855"/>
              <a:ext cx="4461003" cy="1336825"/>
              <a:chOff x="551941" y="3250114"/>
              <a:chExt cx="11137491" cy="334792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4DF29E2-C86D-4669-AC27-AFFDC3C6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1941" y="3250114"/>
                <a:ext cx="11137491" cy="334792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C180BD-5E26-45D0-817E-5F04C4F22537}"/>
                  </a:ext>
                </a:extLst>
              </p:cNvPr>
              <p:cNvCxnSpPr/>
              <p:nvPr/>
            </p:nvCxnSpPr>
            <p:spPr>
              <a:xfrm>
                <a:off x="5936776" y="4865427"/>
                <a:ext cx="18424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D4481A56-28E3-4704-B4D9-E72255581D1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98021" y="5942877"/>
              <a:ext cx="385253" cy="112498"/>
            </a:xfrm>
            <a:prstGeom prst="rect">
              <a:avLst/>
            </a:prstGeom>
            <a:ln w="19050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76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354">
                <a:spcAft>
                  <a:spcPts val="1200"/>
                </a:spcAft>
                <a:defRPr/>
              </a:pPr>
              <a:r>
                <a:rPr lang="en-US" altLang="zh-CN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B2CA3B-BF97-46D4-83C9-BEBCFC462423}"/>
              </a:ext>
            </a:extLst>
          </p:cNvPr>
          <p:cNvSpPr txBox="1"/>
          <p:nvPr/>
        </p:nvSpPr>
        <p:spPr>
          <a:xfrm>
            <a:off x="5711946" y="59428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……</a:t>
            </a:r>
            <a:endParaRPr lang="zh-CN" alt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67AB7F-911C-4091-B4AA-82BD9061E7D1}"/>
              </a:ext>
            </a:extLst>
          </p:cNvPr>
          <p:cNvCxnSpPr>
            <a:cxnSpLocks/>
          </p:cNvCxnSpPr>
          <p:nvPr/>
        </p:nvCxnSpPr>
        <p:spPr>
          <a:xfrm>
            <a:off x="8410579" y="2919927"/>
            <a:ext cx="2931895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21AE8B-0E7F-46FB-B0E6-7C5738BE69A2}"/>
              </a:ext>
            </a:extLst>
          </p:cNvPr>
          <p:cNvCxnSpPr>
            <a:cxnSpLocks/>
          </p:cNvCxnSpPr>
          <p:nvPr/>
        </p:nvCxnSpPr>
        <p:spPr>
          <a:xfrm flipH="1">
            <a:off x="6864824" y="2919927"/>
            <a:ext cx="818139" cy="24959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15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35D1B3-751B-424D-A11C-35537DFB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01" y="1173237"/>
            <a:ext cx="8835568" cy="54554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34">
              <a:defRPr/>
            </a:pP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事件驱动的过程建模策略（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4/4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34"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Event-Driven Process Modeling Strategy</a:t>
            </a:r>
            <a:endParaRPr lang="zh-CN" altLang="en-US" sz="2400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19172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10274709" y="617875"/>
            <a:ext cx="191729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7D2654BB-A2AE-4A30-957D-7C3C075CC2DF}"/>
              </a:ext>
            </a:extLst>
          </p:cNvPr>
          <p:cNvSpPr txBox="1">
            <a:spLocks noChangeArrowheads="1"/>
          </p:cNvSpPr>
          <p:nvPr/>
        </p:nvSpPr>
        <p:spPr>
          <a:xfrm>
            <a:off x="162069" y="2191109"/>
            <a:ext cx="3510447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spcAft>
                <a:spcPts val="1200"/>
              </a:spcAft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 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spcAft>
                <a:spcPts val="1200"/>
              </a:spcAft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Primitive Diagram</a:t>
            </a:r>
          </a:p>
        </p:txBody>
      </p:sp>
    </p:spTree>
    <p:extLst>
      <p:ext uri="{BB962C8B-B14F-4D97-AF65-F5344CB8AC3E}">
        <p14:creationId xmlns:p14="http://schemas.microsoft.com/office/powerpoint/2010/main" val="3177050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0007BD-54D8-4D6B-98EB-69CB9CF6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270" y="2033516"/>
            <a:ext cx="3767960" cy="37326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185543" y="1825770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结构化方法： 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zh-CN" altLang="en-US" sz="2400" i="1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面向数据流的需求分析和设计方法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，适用于分析和设计大型数据处理系统，简单、实用、应用广泛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从系统建模的视角来看，基于为</a:t>
            </a:r>
            <a:r>
              <a:rPr lang="zh-CN" altLang="en-US" sz="2400" i="1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过程建模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而使用的</a:t>
            </a:r>
            <a:r>
              <a:rPr lang="zh-CN" altLang="en-US" sz="2400" i="1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r>
              <a:rPr lang="zh-CN" altLang="en-US" sz="2400" i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(Data Flow Diagram, DFD)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系统以</a:t>
            </a:r>
            <a:r>
              <a:rPr lang="zh-CN" altLang="en-US" sz="2400" i="1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过程为中心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，在功能分解活动中被分解为可管理的单元，同时将系统划分为</a:t>
            </a:r>
            <a:r>
              <a:rPr lang="zh-CN" altLang="en-US" sz="2400" i="1" u="sng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由数据流连接的业务过程</a:t>
            </a:r>
            <a:endParaRPr lang="en-US" altLang="zh-CN" sz="2400" i="1" u="sng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685734">
              <a:spcAft>
                <a:spcPts val="1200"/>
              </a:spcAft>
              <a:defRPr/>
            </a:pP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</a:rPr>
              <a:t>逻辑过程建模技术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0" defTabSz="685734">
              <a:spcAft>
                <a:spcPts val="1200"/>
              </a:spcAft>
              <a:defRPr/>
            </a:pP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Logical Process Modeling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402525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349779" y="424507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事件驱动的过程建模策略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Event-Driven Process Modeling Strategy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518615" y="1813173"/>
            <a:ext cx="904846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构造系统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上下文数据流图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，建立初始的系统范围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绘制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功能分解图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，将系统划分成逻辑子系统和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或功能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列出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事件响应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用例清单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以确定系统必须提供响应的业务事件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为每个事件构造一个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事件图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通过合并事件图构造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系统图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（对于较大的系统可以是子系统图）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对需要进一步处理细节的事件过程构造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基本图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，显示单个事件的所有基本过程、数据存储和数据流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5765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0007BD-54D8-4D6B-98EB-69CB9CF6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09" y="2190466"/>
            <a:ext cx="3767960" cy="37326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185543" y="1825770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过程建模： </a:t>
            </a:r>
            <a:endParaRPr lang="en-US" altLang="zh-CN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一种组织和记录数据的结构和流向的技术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记录系统的“过程”和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或有系统的“过程”实现的逻辑、策略和程序。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</a:rPr>
              <a:t>过程建模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</a:rPr>
              <a:t>Process Modeling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6AFBB8-0C9B-4685-8B1C-C8B59CD9DA40}"/>
              </a:ext>
            </a:extLst>
          </p:cNvPr>
          <p:cNvSpPr txBox="1">
            <a:spLocks noChangeAspect="1"/>
          </p:cNvSpPr>
          <p:nvPr/>
        </p:nvSpPr>
        <p:spPr>
          <a:xfrm>
            <a:off x="-185543" y="4266918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Flow </a:t>
            </a:r>
            <a:r>
              <a:rPr lang="en-US" altLang="zh-CN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Diagram</a:t>
            </a:r>
            <a:r>
              <a:rPr lang="zh-CN" altLang="en-US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6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又</a:t>
            </a:r>
            <a:r>
              <a:rPr lang="zh-CN" altLang="en-US" sz="2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称泡式图、转换图和过程模型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一种描述通过系统的数据流以及系统实施的工作或处理过程的工具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优点：容易阅读，仅有三种符号和一种连接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0628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07585" y="4759405"/>
            <a:ext cx="3653449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zh-CN" altLang="en-US" sz="3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  <a:endParaRPr lang="en-US" altLang="zh-CN" sz="3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fontAlgn="auto">
              <a:spcAft>
                <a:spcPts val="1200"/>
              </a:spcAft>
              <a:buClrTx/>
              <a:buSzTx/>
              <a:tabLst/>
              <a:defRPr/>
            </a:pP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Flow Diagram</a:t>
            </a:r>
          </a:p>
        </p:txBody>
      </p: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4712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185543" y="1825770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6AFBB8-0C9B-4685-8B1C-C8B59CD9DA40}"/>
              </a:ext>
            </a:extLst>
          </p:cNvPr>
          <p:cNvSpPr txBox="1">
            <a:spLocks noChangeAspect="1"/>
          </p:cNvSpPr>
          <p:nvPr/>
        </p:nvSpPr>
        <p:spPr>
          <a:xfrm>
            <a:off x="0" y="1735259"/>
            <a:ext cx="8122069" cy="147249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13738-9A5C-4D03-A294-12A08B688E2A}"/>
              </a:ext>
            </a:extLst>
          </p:cNvPr>
          <p:cNvSpPr txBox="1"/>
          <p:nvPr/>
        </p:nvSpPr>
        <p:spPr>
          <a:xfrm>
            <a:off x="4792893" y="4605292"/>
            <a:ext cx="6902575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圆角矩形表示要完成的</a:t>
            </a: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或者工作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正方形表示</a:t>
            </a: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外部代理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系统的边界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箭头表示</a:t>
            </a: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或者输入和输出，到过程和来自过程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开放的方框表示</a:t>
            </a: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数据存储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有时称为文件或者数据库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271035F-1E53-4864-AE8E-11077534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>
          <a:xfrm>
            <a:off x="5378868" y="6130320"/>
            <a:ext cx="1765734" cy="744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49BAC1-4890-4911-AE01-94BE6B70F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3" y="355515"/>
            <a:ext cx="5744034" cy="3865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8257A-50C9-44C2-8423-C8A4696C4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50" y="319987"/>
            <a:ext cx="5390624" cy="38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外部代理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External Agent</a:t>
            </a:r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D486BD7-8214-4F20-9576-1C7EA338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34" y="2353670"/>
            <a:ext cx="2244750" cy="215065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50EF220-466F-41D2-B14A-DA4312DC6AD6}"/>
              </a:ext>
            </a:extLst>
          </p:cNvPr>
          <p:cNvSpPr txBox="1">
            <a:spLocks noChangeAspect="1"/>
          </p:cNvSpPr>
          <p:nvPr/>
        </p:nvSpPr>
        <p:spPr>
          <a:xfrm>
            <a:off x="-233309" y="1532341"/>
            <a:ext cx="8122069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1" marR="0" lvl="2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外部代理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又称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外部实体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，定义位于项目范围之外，但与正在被研究的系统交互的人、部门、其他系统或者其他组织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4" marR="0" lvl="2" indent="-1714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外部代理很少是固定的。如果系统范围扩大，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外部代理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可能会被认为是系统内部的一个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新过程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4" marR="0" lvl="2" indent="-1714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用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正方形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表示，用描述性的单数名词命名，如：学生、供应商或信息系统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4" marR="0" lvl="2" indent="-1714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放置在页面的周围，与它的系统边界的定义相一致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164" marR="0" lvl="2" indent="-171434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ClrTx/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为避免数据流线的交叉，允许使用重复的外部代理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2022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-356140" y="1423159"/>
            <a:ext cx="8333256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lnSpc>
                <a:spcPts val="3300"/>
              </a:lnSpc>
              <a:spcBef>
                <a:spcPts val="600"/>
              </a:spcBef>
              <a:buSzPct val="7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文件、数据库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。是一个数据的“仓库”，收集数据供日后使用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描述关于企业想存储数据的“事物” ，包括：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或一组人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：学生、部门、客户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地点：销售地区、建筑物、校园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或一类对象的说明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：图书、工具、软件包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事件：添加、删除、修改、查看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数据存储表示了数据实体的所有具体值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765" lvl="2" indent="0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81539" y="417683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Arial"/>
                <a:ea typeface="微软雅黑"/>
              </a:rPr>
              <a:t>数据存储</a:t>
            </a:r>
            <a:endParaRPr lang="en-US" altLang="zh-CN" sz="3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微软雅黑"/>
              </a:rPr>
              <a:t>Data Store</a:t>
            </a:r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503D812-E318-48C1-B6CB-D13FCB4CA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33" y="2762677"/>
            <a:ext cx="2863940" cy="1609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1AFE7-A0B7-446A-AB00-796CCAA7AAA6}"/>
              </a:ext>
            </a:extLst>
          </p:cNvPr>
          <p:cNvSpPr txBox="1"/>
          <p:nvPr/>
        </p:nvSpPr>
        <p:spPr>
          <a:xfrm>
            <a:off x="-589605" y="5793746"/>
            <a:ext cx="10230703" cy="1060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末端开口的矩形（左端封闭，右端开口）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ts val="33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为避免数据流线的交叉，允许使用重复的数据存储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702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8593</TotalTime>
  <Words>3572</Words>
  <Application>Microsoft Office PowerPoint</Application>
  <PresentationFormat>宽屏</PresentationFormat>
  <Paragraphs>528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等线</vt:lpstr>
      <vt:lpstr>等线 Light</vt:lpstr>
      <vt:lpstr>华文仿宋</vt:lpstr>
      <vt:lpstr>微软雅黑</vt:lpstr>
      <vt:lpstr>Arial</vt:lpstr>
      <vt:lpstr>Bahnschrift SemiBold Condensed</vt:lpstr>
      <vt:lpstr>Impact</vt:lpstr>
      <vt:lpstr>Times New Roman</vt:lpstr>
      <vt:lpstr>Wingdings</vt:lpstr>
      <vt:lpstr>Office Theme</vt:lpstr>
      <vt:lpstr>主题10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1515</cp:revision>
  <dcterms:created xsi:type="dcterms:W3CDTF">2022-01-23T14:07:41Z</dcterms:created>
  <dcterms:modified xsi:type="dcterms:W3CDTF">2022-04-24T08:10:52Z</dcterms:modified>
</cp:coreProperties>
</file>